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317" r:id="rId3"/>
    <p:sldId id="318" r:id="rId4"/>
    <p:sldId id="319" r:id="rId5"/>
    <p:sldId id="321" r:id="rId6"/>
    <p:sldId id="331" r:id="rId7"/>
    <p:sldId id="332" r:id="rId8"/>
    <p:sldId id="333" r:id="rId9"/>
    <p:sldId id="323" r:id="rId10"/>
    <p:sldId id="370" r:id="rId11"/>
    <p:sldId id="371" r:id="rId12"/>
    <p:sldId id="326" r:id="rId13"/>
    <p:sldId id="341" r:id="rId14"/>
    <p:sldId id="325" r:id="rId15"/>
    <p:sldId id="372" r:id="rId16"/>
    <p:sldId id="349" r:id="rId17"/>
    <p:sldId id="352" r:id="rId18"/>
    <p:sldId id="354" r:id="rId19"/>
    <p:sldId id="287" r:id="rId20"/>
    <p:sldId id="291" r:id="rId21"/>
    <p:sldId id="373" r:id="rId22"/>
    <p:sldId id="374" r:id="rId23"/>
    <p:sldId id="375" r:id="rId24"/>
    <p:sldId id="376" r:id="rId25"/>
    <p:sldId id="3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8FA7DE-6097-9447-97E5-F93C474352F1}" type="datetimeFigureOut">
              <a:rPr lang="en-US" smtClean="0"/>
              <a:t>3/17/25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47D014-5CE9-FB43-A1E5-84BD368C9E19}" type="slidenum">
              <a:rPr lang="en-US" smtClean="0"/>
              <a:t>‹#›</a:t>
            </a:fld>
            <a:endParaRPr lang="en-US"/>
          </a:p>
        </p:txBody>
      </p:sp>
    </p:spTree>
    <p:extLst>
      <p:ext uri="{BB962C8B-B14F-4D97-AF65-F5344CB8AC3E}">
        <p14:creationId xmlns:p14="http://schemas.microsoft.com/office/powerpoint/2010/main" val="2592175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E22BA-E0B0-BE4D-A03B-24E4DD1EF9F5}" type="slidenum">
              <a:rPr lang="en-US" smtClean="0"/>
              <a:t>4</a:t>
            </a:fld>
            <a:endParaRPr lang="en-US"/>
          </a:p>
        </p:txBody>
      </p:sp>
    </p:spTree>
    <p:extLst>
      <p:ext uri="{BB962C8B-B14F-4D97-AF65-F5344CB8AC3E}">
        <p14:creationId xmlns:p14="http://schemas.microsoft.com/office/powerpoint/2010/main" val="577791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E22BA-E0B0-BE4D-A03B-24E4DD1EF9F5}" type="slidenum">
              <a:rPr lang="en-US" smtClean="0"/>
              <a:t>9</a:t>
            </a:fld>
            <a:endParaRPr lang="en-US"/>
          </a:p>
        </p:txBody>
      </p:sp>
    </p:spTree>
    <p:extLst>
      <p:ext uri="{BB962C8B-B14F-4D97-AF65-F5344CB8AC3E}">
        <p14:creationId xmlns:p14="http://schemas.microsoft.com/office/powerpoint/2010/main" val="347702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47D014-5CE9-FB43-A1E5-84BD368C9E19}" type="slidenum">
              <a:rPr lang="en-US" smtClean="0"/>
              <a:t>15</a:t>
            </a:fld>
            <a:endParaRPr lang="en-US"/>
          </a:p>
        </p:txBody>
      </p:sp>
    </p:spTree>
    <p:extLst>
      <p:ext uri="{BB962C8B-B14F-4D97-AF65-F5344CB8AC3E}">
        <p14:creationId xmlns:p14="http://schemas.microsoft.com/office/powerpoint/2010/main" val="360853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C07D-A755-AC3A-A17C-F5232F6148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23D27A-855C-9292-520E-E23BFAC28D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B3F7D4-2C2E-80DA-0807-433CA007CA04}"/>
              </a:ext>
            </a:extLst>
          </p:cNvPr>
          <p:cNvSpPr>
            <a:spLocks noGrp="1"/>
          </p:cNvSpPr>
          <p:nvPr>
            <p:ph type="dt" sz="half" idx="10"/>
          </p:nvPr>
        </p:nvSpPr>
        <p:spPr/>
        <p:txBody>
          <a:bodyPr/>
          <a:lstStyle/>
          <a:p>
            <a:fld id="{02B94C49-782D-C547-9DC7-2C1C8E93663B}" type="datetimeFigureOut">
              <a:rPr lang="en-US" smtClean="0"/>
              <a:t>3/17/25</a:t>
            </a:fld>
            <a:endParaRPr lang="en-US"/>
          </a:p>
        </p:txBody>
      </p:sp>
      <p:sp>
        <p:nvSpPr>
          <p:cNvPr id="5" name="Footer Placeholder 4">
            <a:extLst>
              <a:ext uri="{FF2B5EF4-FFF2-40B4-BE49-F238E27FC236}">
                <a16:creationId xmlns:a16="http://schemas.microsoft.com/office/drawing/2014/main" id="{6A365FD0-9ABC-8C84-79A4-0501C274D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9A835-1995-9ACA-6077-9323EBE0C9F0}"/>
              </a:ext>
            </a:extLst>
          </p:cNvPr>
          <p:cNvSpPr>
            <a:spLocks noGrp="1"/>
          </p:cNvSpPr>
          <p:nvPr>
            <p:ph type="sldNum" sz="quarter" idx="12"/>
          </p:nvPr>
        </p:nvSpPr>
        <p:spPr/>
        <p:txBody>
          <a:bodyPr/>
          <a:lstStyle/>
          <a:p>
            <a:fld id="{0384F2A1-CC3A-B64E-94EC-23358CE64C13}" type="slidenum">
              <a:rPr lang="en-US" smtClean="0"/>
              <a:t>‹#›</a:t>
            </a:fld>
            <a:endParaRPr lang="en-US"/>
          </a:p>
        </p:txBody>
      </p:sp>
    </p:spTree>
    <p:extLst>
      <p:ext uri="{BB962C8B-B14F-4D97-AF65-F5344CB8AC3E}">
        <p14:creationId xmlns:p14="http://schemas.microsoft.com/office/powerpoint/2010/main" val="2258538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8418-C564-FF2D-28ED-86627416A3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4C4C8D-AA1A-1B2B-BC7D-F223E1980C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21CEA-2507-0E91-4CE2-D145C86B2822}"/>
              </a:ext>
            </a:extLst>
          </p:cNvPr>
          <p:cNvSpPr>
            <a:spLocks noGrp="1"/>
          </p:cNvSpPr>
          <p:nvPr>
            <p:ph type="dt" sz="half" idx="10"/>
          </p:nvPr>
        </p:nvSpPr>
        <p:spPr/>
        <p:txBody>
          <a:bodyPr/>
          <a:lstStyle/>
          <a:p>
            <a:fld id="{02B94C49-782D-C547-9DC7-2C1C8E93663B}" type="datetimeFigureOut">
              <a:rPr lang="en-US" smtClean="0"/>
              <a:t>3/17/25</a:t>
            </a:fld>
            <a:endParaRPr lang="en-US"/>
          </a:p>
        </p:txBody>
      </p:sp>
      <p:sp>
        <p:nvSpPr>
          <p:cNvPr id="5" name="Footer Placeholder 4">
            <a:extLst>
              <a:ext uri="{FF2B5EF4-FFF2-40B4-BE49-F238E27FC236}">
                <a16:creationId xmlns:a16="http://schemas.microsoft.com/office/drawing/2014/main" id="{569EEFCE-65C5-3D7E-51D7-BDFEC5435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B50FD-DD79-6913-6D2F-9DB514BE764D}"/>
              </a:ext>
            </a:extLst>
          </p:cNvPr>
          <p:cNvSpPr>
            <a:spLocks noGrp="1"/>
          </p:cNvSpPr>
          <p:nvPr>
            <p:ph type="sldNum" sz="quarter" idx="12"/>
          </p:nvPr>
        </p:nvSpPr>
        <p:spPr/>
        <p:txBody>
          <a:bodyPr/>
          <a:lstStyle/>
          <a:p>
            <a:fld id="{0384F2A1-CC3A-B64E-94EC-23358CE64C13}" type="slidenum">
              <a:rPr lang="en-US" smtClean="0"/>
              <a:t>‹#›</a:t>
            </a:fld>
            <a:endParaRPr lang="en-US"/>
          </a:p>
        </p:txBody>
      </p:sp>
    </p:spTree>
    <p:extLst>
      <p:ext uri="{BB962C8B-B14F-4D97-AF65-F5344CB8AC3E}">
        <p14:creationId xmlns:p14="http://schemas.microsoft.com/office/powerpoint/2010/main" val="764158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6BFDB-DAF9-0983-C5FA-E8051A8F72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4CADC4-203B-25EA-BCC2-945F95BE13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CD9EFA-4502-D0BA-47CB-78FDE1881461}"/>
              </a:ext>
            </a:extLst>
          </p:cNvPr>
          <p:cNvSpPr>
            <a:spLocks noGrp="1"/>
          </p:cNvSpPr>
          <p:nvPr>
            <p:ph type="dt" sz="half" idx="10"/>
          </p:nvPr>
        </p:nvSpPr>
        <p:spPr/>
        <p:txBody>
          <a:bodyPr/>
          <a:lstStyle/>
          <a:p>
            <a:fld id="{02B94C49-782D-C547-9DC7-2C1C8E93663B}" type="datetimeFigureOut">
              <a:rPr lang="en-US" smtClean="0"/>
              <a:t>3/17/25</a:t>
            </a:fld>
            <a:endParaRPr lang="en-US"/>
          </a:p>
        </p:txBody>
      </p:sp>
      <p:sp>
        <p:nvSpPr>
          <p:cNvPr id="5" name="Footer Placeholder 4">
            <a:extLst>
              <a:ext uri="{FF2B5EF4-FFF2-40B4-BE49-F238E27FC236}">
                <a16:creationId xmlns:a16="http://schemas.microsoft.com/office/drawing/2014/main" id="{E7FF0742-094E-C2A9-395A-15F4E6D23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340E1-685C-600E-95A0-11600B08C761}"/>
              </a:ext>
            </a:extLst>
          </p:cNvPr>
          <p:cNvSpPr>
            <a:spLocks noGrp="1"/>
          </p:cNvSpPr>
          <p:nvPr>
            <p:ph type="sldNum" sz="quarter" idx="12"/>
          </p:nvPr>
        </p:nvSpPr>
        <p:spPr/>
        <p:txBody>
          <a:bodyPr/>
          <a:lstStyle/>
          <a:p>
            <a:fld id="{0384F2A1-CC3A-B64E-94EC-23358CE64C13}" type="slidenum">
              <a:rPr lang="en-US" smtClean="0"/>
              <a:t>‹#›</a:t>
            </a:fld>
            <a:endParaRPr lang="en-US"/>
          </a:p>
        </p:txBody>
      </p:sp>
    </p:spTree>
    <p:extLst>
      <p:ext uri="{BB962C8B-B14F-4D97-AF65-F5344CB8AC3E}">
        <p14:creationId xmlns:p14="http://schemas.microsoft.com/office/powerpoint/2010/main" val="3736227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E7D-B91F-52E1-5AED-1CE8A5BCF9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C9EF09-9E7B-539A-9D11-A893E95A6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2A691-8323-E2EF-1F91-419BF25AC2C6}"/>
              </a:ext>
            </a:extLst>
          </p:cNvPr>
          <p:cNvSpPr>
            <a:spLocks noGrp="1"/>
          </p:cNvSpPr>
          <p:nvPr>
            <p:ph type="dt" sz="half" idx="10"/>
          </p:nvPr>
        </p:nvSpPr>
        <p:spPr/>
        <p:txBody>
          <a:bodyPr/>
          <a:lstStyle/>
          <a:p>
            <a:fld id="{02B94C49-782D-C547-9DC7-2C1C8E93663B}" type="datetimeFigureOut">
              <a:rPr lang="en-US" smtClean="0"/>
              <a:t>3/17/25</a:t>
            </a:fld>
            <a:endParaRPr lang="en-US"/>
          </a:p>
        </p:txBody>
      </p:sp>
      <p:sp>
        <p:nvSpPr>
          <p:cNvPr id="5" name="Footer Placeholder 4">
            <a:extLst>
              <a:ext uri="{FF2B5EF4-FFF2-40B4-BE49-F238E27FC236}">
                <a16:creationId xmlns:a16="http://schemas.microsoft.com/office/drawing/2014/main" id="{858285DF-3E83-C115-8C5B-B1379EE17F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9DE9A-2EE4-941D-2AED-1155D12EDBFF}"/>
              </a:ext>
            </a:extLst>
          </p:cNvPr>
          <p:cNvSpPr>
            <a:spLocks noGrp="1"/>
          </p:cNvSpPr>
          <p:nvPr>
            <p:ph type="sldNum" sz="quarter" idx="12"/>
          </p:nvPr>
        </p:nvSpPr>
        <p:spPr/>
        <p:txBody>
          <a:bodyPr/>
          <a:lstStyle/>
          <a:p>
            <a:fld id="{0384F2A1-CC3A-B64E-94EC-23358CE64C13}" type="slidenum">
              <a:rPr lang="en-US" smtClean="0"/>
              <a:t>‹#›</a:t>
            </a:fld>
            <a:endParaRPr lang="en-US"/>
          </a:p>
        </p:txBody>
      </p:sp>
    </p:spTree>
    <p:extLst>
      <p:ext uri="{BB962C8B-B14F-4D97-AF65-F5344CB8AC3E}">
        <p14:creationId xmlns:p14="http://schemas.microsoft.com/office/powerpoint/2010/main" val="30700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AF3E-7420-B5B9-06FA-82491DF9C5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0A9C36-2F08-8043-D667-3162482A01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0D7423-8838-CC84-65EE-532567DC7B63}"/>
              </a:ext>
            </a:extLst>
          </p:cNvPr>
          <p:cNvSpPr>
            <a:spLocks noGrp="1"/>
          </p:cNvSpPr>
          <p:nvPr>
            <p:ph type="dt" sz="half" idx="10"/>
          </p:nvPr>
        </p:nvSpPr>
        <p:spPr/>
        <p:txBody>
          <a:bodyPr/>
          <a:lstStyle/>
          <a:p>
            <a:fld id="{02B94C49-782D-C547-9DC7-2C1C8E93663B}" type="datetimeFigureOut">
              <a:rPr lang="en-US" smtClean="0"/>
              <a:t>3/17/25</a:t>
            </a:fld>
            <a:endParaRPr lang="en-US"/>
          </a:p>
        </p:txBody>
      </p:sp>
      <p:sp>
        <p:nvSpPr>
          <p:cNvPr id="5" name="Footer Placeholder 4">
            <a:extLst>
              <a:ext uri="{FF2B5EF4-FFF2-40B4-BE49-F238E27FC236}">
                <a16:creationId xmlns:a16="http://schemas.microsoft.com/office/drawing/2014/main" id="{B3307F6C-7CBB-A648-BDB8-54FFC5E01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05E87F-547A-2845-B964-2504FA1618D7}"/>
              </a:ext>
            </a:extLst>
          </p:cNvPr>
          <p:cNvSpPr>
            <a:spLocks noGrp="1"/>
          </p:cNvSpPr>
          <p:nvPr>
            <p:ph type="sldNum" sz="quarter" idx="12"/>
          </p:nvPr>
        </p:nvSpPr>
        <p:spPr/>
        <p:txBody>
          <a:bodyPr/>
          <a:lstStyle/>
          <a:p>
            <a:fld id="{0384F2A1-CC3A-B64E-94EC-23358CE64C13}" type="slidenum">
              <a:rPr lang="en-US" smtClean="0"/>
              <a:t>‹#›</a:t>
            </a:fld>
            <a:endParaRPr lang="en-US"/>
          </a:p>
        </p:txBody>
      </p:sp>
    </p:spTree>
    <p:extLst>
      <p:ext uri="{BB962C8B-B14F-4D97-AF65-F5344CB8AC3E}">
        <p14:creationId xmlns:p14="http://schemas.microsoft.com/office/powerpoint/2010/main" val="339955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0E0E-439C-CA93-CFB6-C36288F40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3E7E4B-F6D0-13B2-B6B6-AFD6CFD2D2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BAAF9B-FF2D-3D91-1E0D-8A4762D693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E79291-7A57-1E85-6ED0-C8453C2EC62F}"/>
              </a:ext>
            </a:extLst>
          </p:cNvPr>
          <p:cNvSpPr>
            <a:spLocks noGrp="1"/>
          </p:cNvSpPr>
          <p:nvPr>
            <p:ph type="dt" sz="half" idx="10"/>
          </p:nvPr>
        </p:nvSpPr>
        <p:spPr/>
        <p:txBody>
          <a:bodyPr/>
          <a:lstStyle/>
          <a:p>
            <a:fld id="{02B94C49-782D-C547-9DC7-2C1C8E93663B}" type="datetimeFigureOut">
              <a:rPr lang="en-US" smtClean="0"/>
              <a:t>3/17/25</a:t>
            </a:fld>
            <a:endParaRPr lang="en-US"/>
          </a:p>
        </p:txBody>
      </p:sp>
      <p:sp>
        <p:nvSpPr>
          <p:cNvPr id="6" name="Footer Placeholder 5">
            <a:extLst>
              <a:ext uri="{FF2B5EF4-FFF2-40B4-BE49-F238E27FC236}">
                <a16:creationId xmlns:a16="http://schemas.microsoft.com/office/drawing/2014/main" id="{34B995F8-C364-629B-23AA-19D49C57DF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603921-DB73-F229-77BF-CB2FDCBFAF93}"/>
              </a:ext>
            </a:extLst>
          </p:cNvPr>
          <p:cNvSpPr>
            <a:spLocks noGrp="1"/>
          </p:cNvSpPr>
          <p:nvPr>
            <p:ph type="sldNum" sz="quarter" idx="12"/>
          </p:nvPr>
        </p:nvSpPr>
        <p:spPr/>
        <p:txBody>
          <a:bodyPr/>
          <a:lstStyle/>
          <a:p>
            <a:fld id="{0384F2A1-CC3A-B64E-94EC-23358CE64C13}" type="slidenum">
              <a:rPr lang="en-US" smtClean="0"/>
              <a:t>‹#›</a:t>
            </a:fld>
            <a:endParaRPr lang="en-US"/>
          </a:p>
        </p:txBody>
      </p:sp>
    </p:spTree>
    <p:extLst>
      <p:ext uri="{BB962C8B-B14F-4D97-AF65-F5344CB8AC3E}">
        <p14:creationId xmlns:p14="http://schemas.microsoft.com/office/powerpoint/2010/main" val="3701438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F918-63FE-4350-93DE-FA771E71F1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1EB7A5-D711-A214-EA48-DEEFA6B29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F5AF07-EE20-AA29-9930-57A17D8701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067DDF-03AA-9681-32E3-2DDB4EDAE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496C8C-137B-948D-E6EA-21AA978349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B7E30A-47E1-69B4-1537-61D39191D2BF}"/>
              </a:ext>
            </a:extLst>
          </p:cNvPr>
          <p:cNvSpPr>
            <a:spLocks noGrp="1"/>
          </p:cNvSpPr>
          <p:nvPr>
            <p:ph type="dt" sz="half" idx="10"/>
          </p:nvPr>
        </p:nvSpPr>
        <p:spPr/>
        <p:txBody>
          <a:bodyPr/>
          <a:lstStyle/>
          <a:p>
            <a:fld id="{02B94C49-782D-C547-9DC7-2C1C8E93663B}" type="datetimeFigureOut">
              <a:rPr lang="en-US" smtClean="0"/>
              <a:t>3/17/25</a:t>
            </a:fld>
            <a:endParaRPr lang="en-US"/>
          </a:p>
        </p:txBody>
      </p:sp>
      <p:sp>
        <p:nvSpPr>
          <p:cNvPr id="8" name="Footer Placeholder 7">
            <a:extLst>
              <a:ext uri="{FF2B5EF4-FFF2-40B4-BE49-F238E27FC236}">
                <a16:creationId xmlns:a16="http://schemas.microsoft.com/office/drawing/2014/main" id="{1D1E62AA-A3D9-97BE-EF27-93F16B8A38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BF7D32-D79E-DF6C-995A-FD9A96ED4905}"/>
              </a:ext>
            </a:extLst>
          </p:cNvPr>
          <p:cNvSpPr>
            <a:spLocks noGrp="1"/>
          </p:cNvSpPr>
          <p:nvPr>
            <p:ph type="sldNum" sz="quarter" idx="12"/>
          </p:nvPr>
        </p:nvSpPr>
        <p:spPr/>
        <p:txBody>
          <a:bodyPr/>
          <a:lstStyle/>
          <a:p>
            <a:fld id="{0384F2A1-CC3A-B64E-94EC-23358CE64C13}" type="slidenum">
              <a:rPr lang="en-US" smtClean="0"/>
              <a:t>‹#›</a:t>
            </a:fld>
            <a:endParaRPr lang="en-US"/>
          </a:p>
        </p:txBody>
      </p:sp>
    </p:spTree>
    <p:extLst>
      <p:ext uri="{BB962C8B-B14F-4D97-AF65-F5344CB8AC3E}">
        <p14:creationId xmlns:p14="http://schemas.microsoft.com/office/powerpoint/2010/main" val="404390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66026-6C6A-7EF0-6D69-A7A79D5C6A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CA1B5E-057C-F3C8-327F-77F6F3BD462A}"/>
              </a:ext>
            </a:extLst>
          </p:cNvPr>
          <p:cNvSpPr>
            <a:spLocks noGrp="1"/>
          </p:cNvSpPr>
          <p:nvPr>
            <p:ph type="dt" sz="half" idx="10"/>
          </p:nvPr>
        </p:nvSpPr>
        <p:spPr/>
        <p:txBody>
          <a:bodyPr/>
          <a:lstStyle/>
          <a:p>
            <a:fld id="{02B94C49-782D-C547-9DC7-2C1C8E93663B}" type="datetimeFigureOut">
              <a:rPr lang="en-US" smtClean="0"/>
              <a:t>3/17/25</a:t>
            </a:fld>
            <a:endParaRPr lang="en-US"/>
          </a:p>
        </p:txBody>
      </p:sp>
      <p:sp>
        <p:nvSpPr>
          <p:cNvPr id="4" name="Footer Placeholder 3">
            <a:extLst>
              <a:ext uri="{FF2B5EF4-FFF2-40B4-BE49-F238E27FC236}">
                <a16:creationId xmlns:a16="http://schemas.microsoft.com/office/drawing/2014/main" id="{B7DF63AD-BDBE-9976-091D-AC926C7365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91C76C-7B4D-E3D9-FBF5-FAF0A72FFD1D}"/>
              </a:ext>
            </a:extLst>
          </p:cNvPr>
          <p:cNvSpPr>
            <a:spLocks noGrp="1"/>
          </p:cNvSpPr>
          <p:nvPr>
            <p:ph type="sldNum" sz="quarter" idx="12"/>
          </p:nvPr>
        </p:nvSpPr>
        <p:spPr/>
        <p:txBody>
          <a:bodyPr/>
          <a:lstStyle/>
          <a:p>
            <a:fld id="{0384F2A1-CC3A-B64E-94EC-23358CE64C13}" type="slidenum">
              <a:rPr lang="en-US" smtClean="0"/>
              <a:t>‹#›</a:t>
            </a:fld>
            <a:endParaRPr lang="en-US"/>
          </a:p>
        </p:txBody>
      </p:sp>
    </p:spTree>
    <p:extLst>
      <p:ext uri="{BB962C8B-B14F-4D97-AF65-F5344CB8AC3E}">
        <p14:creationId xmlns:p14="http://schemas.microsoft.com/office/powerpoint/2010/main" val="414538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21500-C854-0D5A-9171-56395800B47B}"/>
              </a:ext>
            </a:extLst>
          </p:cNvPr>
          <p:cNvSpPr>
            <a:spLocks noGrp="1"/>
          </p:cNvSpPr>
          <p:nvPr>
            <p:ph type="dt" sz="half" idx="10"/>
          </p:nvPr>
        </p:nvSpPr>
        <p:spPr/>
        <p:txBody>
          <a:bodyPr/>
          <a:lstStyle/>
          <a:p>
            <a:fld id="{02B94C49-782D-C547-9DC7-2C1C8E93663B}" type="datetimeFigureOut">
              <a:rPr lang="en-US" smtClean="0"/>
              <a:t>3/17/25</a:t>
            </a:fld>
            <a:endParaRPr lang="en-US"/>
          </a:p>
        </p:txBody>
      </p:sp>
      <p:sp>
        <p:nvSpPr>
          <p:cNvPr id="3" name="Footer Placeholder 2">
            <a:extLst>
              <a:ext uri="{FF2B5EF4-FFF2-40B4-BE49-F238E27FC236}">
                <a16:creationId xmlns:a16="http://schemas.microsoft.com/office/drawing/2014/main" id="{4042FEBE-C10A-79C2-5C6E-0BB70D4F7B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59FC5E-2F8A-C539-2B46-753168F0A071}"/>
              </a:ext>
            </a:extLst>
          </p:cNvPr>
          <p:cNvSpPr>
            <a:spLocks noGrp="1"/>
          </p:cNvSpPr>
          <p:nvPr>
            <p:ph type="sldNum" sz="quarter" idx="12"/>
          </p:nvPr>
        </p:nvSpPr>
        <p:spPr/>
        <p:txBody>
          <a:bodyPr/>
          <a:lstStyle/>
          <a:p>
            <a:fld id="{0384F2A1-CC3A-B64E-94EC-23358CE64C13}" type="slidenum">
              <a:rPr lang="en-US" smtClean="0"/>
              <a:t>‹#›</a:t>
            </a:fld>
            <a:endParaRPr lang="en-US"/>
          </a:p>
        </p:txBody>
      </p:sp>
    </p:spTree>
    <p:extLst>
      <p:ext uri="{BB962C8B-B14F-4D97-AF65-F5344CB8AC3E}">
        <p14:creationId xmlns:p14="http://schemas.microsoft.com/office/powerpoint/2010/main" val="2586905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DD57-B2B9-B9ED-C1C6-95CBEC241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E3C57C-F30B-6968-FD4C-35C9E65AF9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48E283-6E64-E80D-887F-476AEBBD7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8BFB3F-D23A-E999-30FA-7B085BC1858E}"/>
              </a:ext>
            </a:extLst>
          </p:cNvPr>
          <p:cNvSpPr>
            <a:spLocks noGrp="1"/>
          </p:cNvSpPr>
          <p:nvPr>
            <p:ph type="dt" sz="half" idx="10"/>
          </p:nvPr>
        </p:nvSpPr>
        <p:spPr/>
        <p:txBody>
          <a:bodyPr/>
          <a:lstStyle/>
          <a:p>
            <a:fld id="{02B94C49-782D-C547-9DC7-2C1C8E93663B}" type="datetimeFigureOut">
              <a:rPr lang="en-US" smtClean="0"/>
              <a:t>3/17/25</a:t>
            </a:fld>
            <a:endParaRPr lang="en-US"/>
          </a:p>
        </p:txBody>
      </p:sp>
      <p:sp>
        <p:nvSpPr>
          <p:cNvPr id="6" name="Footer Placeholder 5">
            <a:extLst>
              <a:ext uri="{FF2B5EF4-FFF2-40B4-BE49-F238E27FC236}">
                <a16:creationId xmlns:a16="http://schemas.microsoft.com/office/drawing/2014/main" id="{5BE6A112-960D-5E60-C793-AF049D923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BC9FE5-A21C-81E5-E69B-23B89DE54F54}"/>
              </a:ext>
            </a:extLst>
          </p:cNvPr>
          <p:cNvSpPr>
            <a:spLocks noGrp="1"/>
          </p:cNvSpPr>
          <p:nvPr>
            <p:ph type="sldNum" sz="quarter" idx="12"/>
          </p:nvPr>
        </p:nvSpPr>
        <p:spPr/>
        <p:txBody>
          <a:bodyPr/>
          <a:lstStyle/>
          <a:p>
            <a:fld id="{0384F2A1-CC3A-B64E-94EC-23358CE64C13}" type="slidenum">
              <a:rPr lang="en-US" smtClean="0"/>
              <a:t>‹#›</a:t>
            </a:fld>
            <a:endParaRPr lang="en-US"/>
          </a:p>
        </p:txBody>
      </p:sp>
    </p:spTree>
    <p:extLst>
      <p:ext uri="{BB962C8B-B14F-4D97-AF65-F5344CB8AC3E}">
        <p14:creationId xmlns:p14="http://schemas.microsoft.com/office/powerpoint/2010/main" val="1119161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1526A-4FF2-E829-0B14-4B472D2FD8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FA3F39-84D1-3E34-85E6-78C4412972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8F5243-F096-F3FC-ECDB-58A4DA22B3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AFFF7-64BD-D2CD-5E78-28D679DF1B0F}"/>
              </a:ext>
            </a:extLst>
          </p:cNvPr>
          <p:cNvSpPr>
            <a:spLocks noGrp="1"/>
          </p:cNvSpPr>
          <p:nvPr>
            <p:ph type="dt" sz="half" idx="10"/>
          </p:nvPr>
        </p:nvSpPr>
        <p:spPr/>
        <p:txBody>
          <a:bodyPr/>
          <a:lstStyle/>
          <a:p>
            <a:fld id="{02B94C49-782D-C547-9DC7-2C1C8E93663B}" type="datetimeFigureOut">
              <a:rPr lang="en-US" smtClean="0"/>
              <a:t>3/17/25</a:t>
            </a:fld>
            <a:endParaRPr lang="en-US"/>
          </a:p>
        </p:txBody>
      </p:sp>
      <p:sp>
        <p:nvSpPr>
          <p:cNvPr id="6" name="Footer Placeholder 5">
            <a:extLst>
              <a:ext uri="{FF2B5EF4-FFF2-40B4-BE49-F238E27FC236}">
                <a16:creationId xmlns:a16="http://schemas.microsoft.com/office/drawing/2014/main" id="{830B491B-DC16-2819-9E3D-07542BA8A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FEBDB-8ABE-9C77-D615-0DC98C77BA9F}"/>
              </a:ext>
            </a:extLst>
          </p:cNvPr>
          <p:cNvSpPr>
            <a:spLocks noGrp="1"/>
          </p:cNvSpPr>
          <p:nvPr>
            <p:ph type="sldNum" sz="quarter" idx="12"/>
          </p:nvPr>
        </p:nvSpPr>
        <p:spPr/>
        <p:txBody>
          <a:bodyPr/>
          <a:lstStyle/>
          <a:p>
            <a:fld id="{0384F2A1-CC3A-B64E-94EC-23358CE64C13}" type="slidenum">
              <a:rPr lang="en-US" smtClean="0"/>
              <a:t>‹#›</a:t>
            </a:fld>
            <a:endParaRPr lang="en-US"/>
          </a:p>
        </p:txBody>
      </p:sp>
    </p:spTree>
    <p:extLst>
      <p:ext uri="{BB962C8B-B14F-4D97-AF65-F5344CB8AC3E}">
        <p14:creationId xmlns:p14="http://schemas.microsoft.com/office/powerpoint/2010/main" val="3830975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D5840-44B5-072F-5B67-131E88D1D3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7FB0D9-0941-AD10-3E1D-480E9488E2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A3801-E463-9C58-0B98-9333E759F8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2B94C49-782D-C547-9DC7-2C1C8E93663B}" type="datetimeFigureOut">
              <a:rPr lang="en-US" smtClean="0"/>
              <a:t>3/17/25</a:t>
            </a:fld>
            <a:endParaRPr lang="en-US"/>
          </a:p>
        </p:txBody>
      </p:sp>
      <p:sp>
        <p:nvSpPr>
          <p:cNvPr id="5" name="Footer Placeholder 4">
            <a:extLst>
              <a:ext uri="{FF2B5EF4-FFF2-40B4-BE49-F238E27FC236}">
                <a16:creationId xmlns:a16="http://schemas.microsoft.com/office/drawing/2014/main" id="{5650158B-8204-B4C3-1ED4-BD08CB2CD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C709035-CF12-B71D-469A-4289B8BBB3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384F2A1-CC3A-B64E-94EC-23358CE64C13}" type="slidenum">
              <a:rPr lang="en-US" smtClean="0"/>
              <a:t>‹#›</a:t>
            </a:fld>
            <a:endParaRPr lang="en-US"/>
          </a:p>
        </p:txBody>
      </p:sp>
    </p:spTree>
    <p:extLst>
      <p:ext uri="{BB962C8B-B14F-4D97-AF65-F5344CB8AC3E}">
        <p14:creationId xmlns:p14="http://schemas.microsoft.com/office/powerpoint/2010/main" val="3476547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E4908-0764-5EBE-5A2F-5607D5A32406}"/>
              </a:ext>
            </a:extLst>
          </p:cNvPr>
          <p:cNvSpPr>
            <a:spLocks noGrp="1"/>
          </p:cNvSpPr>
          <p:nvPr>
            <p:ph type="ctrTitle"/>
          </p:nvPr>
        </p:nvSpPr>
        <p:spPr>
          <a:xfrm>
            <a:off x="1524000" y="1122363"/>
            <a:ext cx="9144000" cy="610744"/>
          </a:xfrm>
        </p:spPr>
        <p:txBody>
          <a:bodyPr>
            <a:normAutofit/>
          </a:bodyPr>
          <a:lstStyle/>
          <a:p>
            <a:r>
              <a:rPr lang="en-US" sz="2800" dirty="0">
                <a:latin typeface="Avenir Next LT Pro" panose="020B0504020202020204" pitchFamily="34" charset="77"/>
              </a:rPr>
              <a:t> </a:t>
            </a:r>
            <a:r>
              <a:rPr lang="en-US" sz="3600" dirty="0">
                <a:solidFill>
                  <a:srgbClr val="C00000"/>
                </a:solidFill>
                <a:latin typeface="Avenir Next LT Pro" panose="020B0504020202020204" pitchFamily="34" charset="77"/>
              </a:rPr>
              <a:t>Deep Learning (DNN)</a:t>
            </a:r>
          </a:p>
        </p:txBody>
      </p:sp>
      <p:sp>
        <p:nvSpPr>
          <p:cNvPr id="3" name="Subtitle 2">
            <a:extLst>
              <a:ext uri="{FF2B5EF4-FFF2-40B4-BE49-F238E27FC236}">
                <a16:creationId xmlns:a16="http://schemas.microsoft.com/office/drawing/2014/main" id="{C7FA3E8F-5F36-03FE-2336-3261EE105D3E}"/>
              </a:ext>
            </a:extLst>
          </p:cNvPr>
          <p:cNvSpPr>
            <a:spLocks noGrp="1"/>
          </p:cNvSpPr>
          <p:nvPr>
            <p:ph type="subTitle" idx="1"/>
          </p:nvPr>
        </p:nvSpPr>
        <p:spPr>
          <a:xfrm>
            <a:off x="1524000" y="2743200"/>
            <a:ext cx="9144000" cy="637953"/>
          </a:xfrm>
        </p:spPr>
        <p:txBody>
          <a:bodyPr>
            <a:normAutofit/>
          </a:bodyPr>
          <a:lstStyle/>
          <a:p>
            <a:r>
              <a:rPr lang="en-US" sz="2800" dirty="0">
                <a:latin typeface="Avenir Next LT Pro" panose="020B0504020202020204" pitchFamily="34" charset="77"/>
              </a:rPr>
              <a:t>Unit - 02</a:t>
            </a:r>
          </a:p>
        </p:txBody>
      </p:sp>
    </p:spTree>
    <p:extLst>
      <p:ext uri="{BB962C8B-B14F-4D97-AF65-F5344CB8AC3E}">
        <p14:creationId xmlns:p14="http://schemas.microsoft.com/office/powerpoint/2010/main" val="4094560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14A9-E780-A141-1F60-E7797F86541B}"/>
              </a:ext>
            </a:extLst>
          </p:cNvPr>
          <p:cNvSpPr>
            <a:spLocks noGrp="1"/>
          </p:cNvSpPr>
          <p:nvPr>
            <p:ph type="title"/>
          </p:nvPr>
        </p:nvSpPr>
        <p:spPr>
          <a:xfrm>
            <a:off x="838200" y="365126"/>
            <a:ext cx="10515600" cy="698362"/>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Activation Functions for the Output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ED924-81EF-F5FC-1334-EE48A0D7E441}"/>
                  </a:ext>
                </a:extLst>
              </p:cNvPr>
              <p:cNvSpPr>
                <a:spLocks noGrp="1"/>
              </p:cNvSpPr>
              <p:nvPr>
                <p:ph idx="1"/>
              </p:nvPr>
            </p:nvSpPr>
            <p:spPr>
              <a:xfrm>
                <a:off x="838200" y="1143000"/>
                <a:ext cx="10515600" cy="5385391"/>
              </a:xfrm>
            </p:spPr>
            <p:txBody>
              <a:bodyPr>
                <a:normAutofit lnSpcReduction="10000"/>
              </a:bodyPr>
              <a:lstStyle/>
              <a:p>
                <a:r>
                  <a:rPr lang="en-US" sz="1600" dirty="0">
                    <a:latin typeface="Avenir Next LT Pro" panose="020B0504020202020204" pitchFamily="34" charset="77"/>
                    <a:cs typeface="Arial" panose="020B0604020202020204" pitchFamily="34" charset="0"/>
                  </a:rPr>
                  <a:t>For the output layer, the most common activation functions are:</a:t>
                </a:r>
              </a:p>
              <a:p>
                <a:pPr marL="0" indent="0">
                  <a:buNone/>
                </a:pPr>
                <a:endParaRPr lang="en-US" sz="1600" dirty="0">
                  <a:latin typeface="Avenir Next LT Pro" panose="020B0504020202020204" pitchFamily="34" charset="77"/>
                  <a:cs typeface="Arial" panose="020B0604020202020204" pitchFamily="34" charset="0"/>
                </a:endParaRPr>
              </a:p>
              <a:p>
                <a:r>
                  <a:rPr lang="en-US" sz="1600" dirty="0">
                    <a:latin typeface="Avenir Next LT Pro" panose="020B0504020202020204" pitchFamily="34" charset="77"/>
                    <a:cs typeface="Arial" panose="020B0604020202020204" pitchFamily="34" charset="0"/>
                  </a:rPr>
                  <a:t>The </a:t>
                </a:r>
                <a:r>
                  <a:rPr lang="en-US" sz="1600" dirty="0">
                    <a:solidFill>
                      <a:srgbClr val="FF0000"/>
                    </a:solidFill>
                    <a:latin typeface="Avenir Next LT Pro" panose="020B0504020202020204" pitchFamily="34" charset="77"/>
                    <a:cs typeface="Arial" panose="020B0604020202020204" pitchFamily="34" charset="0"/>
                  </a:rPr>
                  <a:t>Sigmoid</a:t>
                </a:r>
                <a:r>
                  <a:rPr lang="en-US" sz="1600" dirty="0">
                    <a:latin typeface="Avenir Next LT Pro" panose="020B0504020202020204" pitchFamily="34" charset="77"/>
                    <a:cs typeface="Arial" panose="020B0604020202020204" pitchFamily="34" charset="0"/>
                  </a:rPr>
                  <a:t> is used when there is a binary classification like: </a:t>
                </a:r>
                <a:r>
                  <a:rPr lang="en-US" sz="1600" dirty="0">
                    <a:solidFill>
                      <a:srgbClr val="C00000"/>
                    </a:solidFill>
                    <a:latin typeface="Avenir Next LT Pro" panose="020B0504020202020204" pitchFamily="34" charset="77"/>
                    <a:cs typeface="Arial" panose="020B0604020202020204" pitchFamily="34" charset="0"/>
                  </a:rPr>
                  <a:t>cat</a:t>
                </a:r>
                <a:r>
                  <a:rPr lang="en-US" sz="1600" dirty="0">
                    <a:latin typeface="Avenir Next LT Pro" panose="020B0504020202020204" pitchFamily="34" charset="77"/>
                    <a:cs typeface="Arial" panose="020B0604020202020204" pitchFamily="34" charset="0"/>
                  </a:rPr>
                  <a:t> or </a:t>
                </a:r>
                <a:r>
                  <a:rPr lang="en-US" sz="1600" dirty="0">
                    <a:solidFill>
                      <a:srgbClr val="C00000"/>
                    </a:solidFill>
                    <a:latin typeface="Avenir Next LT Pro" panose="020B0504020202020204" pitchFamily="34" charset="77"/>
                    <a:cs typeface="Arial" panose="020B0604020202020204" pitchFamily="34" charset="0"/>
                  </a:rPr>
                  <a:t>dog</a:t>
                </a:r>
                <a:r>
                  <a:rPr lang="en-US" sz="1600" dirty="0">
                    <a:latin typeface="Avenir Next LT Pro" panose="020B0504020202020204" pitchFamily="34" charset="77"/>
                    <a:cs typeface="Arial" panose="020B0604020202020204" pitchFamily="34" charset="0"/>
                  </a:rPr>
                  <a:t>.</a:t>
                </a:r>
              </a:p>
              <a:p>
                <a:pPr marL="0" indent="0">
                  <a:buNone/>
                </a:pPr>
                <a:endParaRPr lang="en-US" sz="1600" dirty="0">
                  <a:latin typeface="Avenir Next LT Pro" panose="020B0504020202020204" pitchFamily="34" charset="77"/>
                  <a:cs typeface="Arial" panose="020B0604020202020204" pitchFamily="34" charset="0"/>
                </a:endParaRPr>
              </a:p>
              <a:p>
                <a:r>
                  <a:rPr lang="en-US" sz="1600" dirty="0">
                    <a:latin typeface="Avenir Next LT Pro" panose="020B0504020202020204" pitchFamily="34" charset="77"/>
                    <a:cs typeface="Arial" panose="020B0604020202020204" pitchFamily="34" charset="0"/>
                  </a:rPr>
                  <a:t>The </a:t>
                </a:r>
                <a:r>
                  <a:rPr lang="en-US" sz="1600" dirty="0">
                    <a:solidFill>
                      <a:srgbClr val="FF0000"/>
                    </a:solidFill>
                    <a:latin typeface="Avenir Next LT Pro" panose="020B0504020202020204" pitchFamily="34" charset="77"/>
                    <a:cs typeface="Arial" panose="020B0604020202020204" pitchFamily="34" charset="0"/>
                  </a:rPr>
                  <a:t>Softmax</a:t>
                </a:r>
                <a:r>
                  <a:rPr lang="en-US" sz="1600" dirty="0">
                    <a:latin typeface="Avenir Next LT Pro" panose="020B0504020202020204" pitchFamily="34" charset="77"/>
                    <a:cs typeface="Arial" panose="020B0604020202020204" pitchFamily="34" charset="0"/>
                  </a:rPr>
                  <a:t> is used when there is a multiclass classification like: </a:t>
                </a:r>
                <a:r>
                  <a:rPr lang="en-US" sz="1600" dirty="0">
                    <a:solidFill>
                      <a:srgbClr val="C00000"/>
                    </a:solidFill>
                    <a:latin typeface="Avenir Next LT Pro" panose="020B0504020202020204" pitchFamily="34" charset="77"/>
                    <a:cs typeface="Arial" panose="020B0604020202020204" pitchFamily="34" charset="0"/>
                  </a:rPr>
                  <a:t>cat</a:t>
                </a:r>
                <a:r>
                  <a:rPr lang="en-US" sz="1600" dirty="0">
                    <a:latin typeface="Avenir Next LT Pro" panose="020B0504020202020204" pitchFamily="34" charset="77"/>
                    <a:cs typeface="Arial" panose="020B0604020202020204" pitchFamily="34" charset="0"/>
                  </a:rPr>
                  <a:t>, </a:t>
                </a:r>
                <a:r>
                  <a:rPr lang="en-US" sz="1600" dirty="0">
                    <a:solidFill>
                      <a:srgbClr val="C00000"/>
                    </a:solidFill>
                    <a:latin typeface="Avenir Next LT Pro" panose="020B0504020202020204" pitchFamily="34" charset="77"/>
                    <a:cs typeface="Arial" panose="020B0604020202020204" pitchFamily="34" charset="0"/>
                  </a:rPr>
                  <a:t>dog</a:t>
                </a:r>
                <a:r>
                  <a:rPr lang="en-US" sz="1600" dirty="0">
                    <a:latin typeface="Avenir Next LT Pro" panose="020B0504020202020204" pitchFamily="34" charset="77"/>
                    <a:cs typeface="Arial" panose="020B0604020202020204" pitchFamily="34" charset="0"/>
                  </a:rPr>
                  <a:t>, </a:t>
                </a:r>
                <a:r>
                  <a:rPr lang="en-US" sz="1600" dirty="0">
                    <a:solidFill>
                      <a:srgbClr val="C00000"/>
                    </a:solidFill>
                    <a:latin typeface="Avenir Next LT Pro" panose="020B0504020202020204" pitchFamily="34" charset="77"/>
                    <a:cs typeface="Arial" panose="020B0604020202020204" pitchFamily="34" charset="0"/>
                  </a:rPr>
                  <a:t>horse</a:t>
                </a:r>
                <a:r>
                  <a:rPr lang="en-US" sz="1600" dirty="0">
                    <a:latin typeface="Avenir Next LT Pro" panose="020B0504020202020204" pitchFamily="34" charset="77"/>
                    <a:cs typeface="Arial" panose="020B0604020202020204" pitchFamily="34" charset="0"/>
                  </a:rPr>
                  <a:t>, </a:t>
                </a:r>
                <a:r>
                  <a:rPr lang="en-US" sz="1600" dirty="0">
                    <a:solidFill>
                      <a:srgbClr val="C00000"/>
                    </a:solidFill>
                    <a:latin typeface="Avenir Next LT Pro" panose="020B0504020202020204" pitchFamily="34" charset="77"/>
                    <a:cs typeface="Arial" panose="020B0604020202020204" pitchFamily="34" charset="0"/>
                  </a:rPr>
                  <a:t>car</a:t>
                </a:r>
                <a:r>
                  <a:rPr lang="en-US" sz="1600" dirty="0">
                    <a:latin typeface="Avenir Next LT Pro" panose="020B0504020202020204" pitchFamily="34" charset="77"/>
                    <a:cs typeface="Arial" panose="020B0604020202020204" pitchFamily="34" charset="0"/>
                  </a:rPr>
                  <a:t>, </a:t>
                </a:r>
                <a:r>
                  <a:rPr lang="en-US" sz="1600" dirty="0">
                    <a:solidFill>
                      <a:srgbClr val="C00000"/>
                    </a:solidFill>
                    <a:latin typeface="Avenir Next LT Pro" panose="020B0504020202020204" pitchFamily="34" charset="77"/>
                    <a:cs typeface="Arial" panose="020B0604020202020204" pitchFamily="34" charset="0"/>
                  </a:rPr>
                  <a:t>cow</a:t>
                </a:r>
                <a:r>
                  <a:rPr lang="en-US" sz="1600" dirty="0">
                    <a:latin typeface="Avenir Next LT Pro" panose="020B0504020202020204" pitchFamily="34" charset="77"/>
                    <a:cs typeface="Arial" panose="020B0604020202020204" pitchFamily="34" charset="0"/>
                  </a:rPr>
                  <a:t>,</a:t>
                </a:r>
                <a:r>
                  <a:rPr lang="en-US" sz="1600" dirty="0">
                    <a:solidFill>
                      <a:srgbClr val="C00000"/>
                    </a:solidFill>
                    <a:latin typeface="Avenir Next LT Pro" panose="020B0504020202020204" pitchFamily="34" charset="77"/>
                    <a:cs typeface="Arial" panose="020B0604020202020204" pitchFamily="34" charset="0"/>
                  </a:rPr>
                  <a:t> person</a:t>
                </a:r>
                <a:r>
                  <a:rPr lang="en-US" sz="1600" dirty="0">
                    <a:latin typeface="Avenir Next LT Pro" panose="020B0504020202020204" pitchFamily="34" charset="77"/>
                    <a:cs typeface="Arial" panose="020B0604020202020204" pitchFamily="34" charset="0"/>
                  </a:rPr>
                  <a:t> etc...</a:t>
                </a:r>
              </a:p>
              <a:p>
                <a:pPr marL="0" indent="0">
                  <a:buNone/>
                </a:pPr>
                <a:endParaRPr lang="en-US" sz="1600" dirty="0">
                  <a:latin typeface="Avenir Next LT Pro" panose="020B0504020202020204" pitchFamily="34" charset="77"/>
                  <a:cs typeface="Arial" panose="020B0604020202020204" pitchFamily="34" charset="0"/>
                </a:endParaRPr>
              </a:p>
              <a:p>
                <a:r>
                  <a:rPr lang="en-US" sz="1600" dirty="0">
                    <a:latin typeface="Avenir Next LT Pro" panose="020B0504020202020204" pitchFamily="34" charset="77"/>
                    <a:cs typeface="Arial" panose="020B0604020202020204" pitchFamily="34" charset="0"/>
                  </a:rPr>
                  <a:t>Both give </a:t>
                </a:r>
                <a:r>
                  <a:rPr lang="en-US" sz="1600" dirty="0">
                    <a:solidFill>
                      <a:srgbClr val="C00000"/>
                    </a:solidFill>
                    <a:latin typeface="Avenir Next LT Pro" panose="020B0504020202020204" pitchFamily="34" charset="77"/>
                    <a:cs typeface="Arial" panose="020B0604020202020204" pitchFamily="34" charset="0"/>
                  </a:rPr>
                  <a:t>predictions</a:t>
                </a:r>
                <a:r>
                  <a:rPr lang="en-US" sz="1600" dirty="0">
                    <a:latin typeface="Avenir Next LT Pro" panose="020B0504020202020204" pitchFamily="34" charset="77"/>
                    <a:cs typeface="Arial" panose="020B0604020202020204" pitchFamily="34" charset="0"/>
                  </a:rPr>
                  <a:t> output values by assigning a probability that an input belongs to one of a set of output classes. </a:t>
                </a:r>
              </a:p>
              <a:p>
                <a:pPr marL="0" indent="0">
                  <a:buNone/>
                </a:pPr>
                <a:endParaRPr lang="en-US" sz="1600" dirty="0">
                  <a:latin typeface="Avenir Next LT Pro" panose="020B0504020202020204" pitchFamily="34" charset="77"/>
                  <a:cs typeface="Arial" panose="020B0604020202020204" pitchFamily="34" charset="0"/>
                </a:endParaRPr>
              </a:p>
              <a:p>
                <a:r>
                  <a:rPr lang="en-US" sz="1600" dirty="0">
                    <a:latin typeface="Avenir Next LT Pro" panose="020B0504020202020204" pitchFamily="34" charset="77"/>
                    <a:cs typeface="Arial" panose="020B0604020202020204" pitchFamily="34" charset="0"/>
                  </a:rPr>
                  <a:t>Both functions have range values in the interval (0, 1).</a:t>
                </a:r>
              </a:p>
              <a:p>
                <a:pPr marL="0" indent="0">
                  <a:buNone/>
                </a:pPr>
                <a:r>
                  <a:rPr lang="en-US" sz="1800" dirty="0">
                    <a:solidFill>
                      <a:srgbClr val="C00000"/>
                    </a:solidFill>
                    <a:latin typeface="Arial" panose="020B0604020202020204" pitchFamily="34" charset="0"/>
                    <a:cs typeface="Arial" panose="020B0604020202020204" pitchFamily="34" charset="0"/>
                  </a:rPr>
                  <a:t>FORMULA</a:t>
                </a:r>
                <a:r>
                  <a:rPr lang="en-US" sz="1800" dirty="0">
                    <a:latin typeface="Arial" panose="020B0604020202020204" pitchFamily="34" charset="0"/>
                    <a:cs typeface="Arial" panose="020B0604020202020204" pitchFamily="34" charset="0"/>
                  </a:rPr>
                  <a:t>:  </a:t>
                </a:r>
                <a:r>
                  <a:rPr lang="en-US" sz="1600" dirty="0">
                    <a:latin typeface="Avenir Next LT Pro" panose="020B0504020202020204" pitchFamily="34" charset="77"/>
                    <a:cs typeface="Arial" panose="020B0604020202020204" pitchFamily="34" charset="0"/>
                  </a:rPr>
                  <a:t>The Softmax takes an input vector </a:t>
                </a:r>
                <a14:m>
                  <m:oMath xmlns:m="http://schemas.openxmlformats.org/officeDocument/2006/math">
                    <m:r>
                      <a:rPr lang="en-US" sz="1800" b="0" i="1" smtClean="0">
                        <a:latin typeface="Cambria Math" panose="02040503050406030204" pitchFamily="18" charset="0"/>
                        <a:cs typeface="Arial" panose="020B0604020202020204" pitchFamily="34" charset="0"/>
                      </a:rPr>
                      <m:t>𝑧</m:t>
                    </m:r>
                    <m:r>
                      <a:rPr lang="en-US" sz="1800" b="0" i="1" smtClean="0">
                        <a:latin typeface="Cambria Math" panose="02040503050406030204" pitchFamily="18" charset="0"/>
                        <a:cs typeface="Arial" panose="020B0604020202020204" pitchFamily="34" charset="0"/>
                      </a:rPr>
                      <m:t>=</m:t>
                    </m:r>
                    <m:d>
                      <m:dPr>
                        <m:begChr m:val="["/>
                        <m:endChr m:val="]"/>
                        <m:ctrlPr>
                          <a:rPr lang="en-US" sz="1800" b="0" i="1" smtClean="0">
                            <a:latin typeface="Cambria Math" panose="02040503050406030204" pitchFamily="18" charset="0"/>
                            <a:cs typeface="Arial" panose="020B0604020202020204" pitchFamily="34" charset="0"/>
                          </a:rPr>
                        </m:ctrlPr>
                      </m:dPr>
                      <m:e>
                        <m:m>
                          <m:mPr>
                            <m:mcs>
                              <m:mc>
                                <m:mcPr>
                                  <m:count m:val="1"/>
                                  <m:mcJc m:val="center"/>
                                </m:mcPr>
                              </m:mc>
                            </m:mcs>
                            <m:ctrlPr>
                              <a:rPr lang="en-US" sz="1800" b="0" i="1" smtClean="0">
                                <a:latin typeface="Cambria Math" panose="02040503050406030204" pitchFamily="18" charset="0"/>
                                <a:cs typeface="Arial" panose="020B0604020202020204" pitchFamily="34" charset="0"/>
                              </a:rPr>
                            </m:ctrlPr>
                          </m:mPr>
                          <m:mr>
                            <m:e>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𝑧</m:t>
                                  </m:r>
                                </m:e>
                                <m:sub>
                                  <m:r>
                                    <a:rPr lang="en-US" sz="1800" b="0" i="1" smtClean="0">
                                      <a:latin typeface="Cambria Math" panose="02040503050406030204" pitchFamily="18" charset="0"/>
                                      <a:cs typeface="Arial" panose="020B0604020202020204" pitchFamily="34" charset="0"/>
                                    </a:rPr>
                                    <m:t>1</m:t>
                                  </m:r>
                                </m:sub>
                              </m:sSub>
                            </m:e>
                          </m:mr>
                          <m:mr>
                            <m:e>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𝑧</m:t>
                                  </m:r>
                                </m:e>
                                <m:sub>
                                  <m:r>
                                    <a:rPr lang="en-US" sz="1800" b="0" i="1" smtClean="0">
                                      <a:latin typeface="Cambria Math" panose="02040503050406030204" pitchFamily="18" charset="0"/>
                                      <a:cs typeface="Arial" panose="020B0604020202020204" pitchFamily="34" charset="0"/>
                                    </a:rPr>
                                    <m:t>2</m:t>
                                  </m:r>
                                </m:sub>
                              </m:sSub>
                            </m:e>
                          </m:mr>
                          <m:mr>
                            <m:e>
                              <m:m>
                                <m:mPr>
                                  <m:mcs>
                                    <m:mc>
                                      <m:mcPr>
                                        <m:count m:val="1"/>
                                        <m:mcJc m:val="center"/>
                                      </m:mcPr>
                                    </m:mc>
                                  </m:mcs>
                                  <m:ctrlPr>
                                    <a:rPr lang="en-US" sz="1800" b="0" i="1" smtClean="0">
                                      <a:latin typeface="Cambria Math" panose="02040503050406030204" pitchFamily="18" charset="0"/>
                                      <a:cs typeface="Arial" panose="020B0604020202020204" pitchFamily="34" charset="0"/>
                                    </a:rPr>
                                  </m:ctrlPr>
                                </m:mPr>
                                <m:mr>
                                  <m:e>
                                    <m:r>
                                      <m:rPr>
                                        <m:brk m:alnAt="7"/>
                                      </m:rPr>
                                      <a:rPr lang="en-US" sz="1800" b="0" i="1" smtClean="0">
                                        <a:latin typeface="Cambria Math" panose="02040503050406030204" pitchFamily="18" charset="0"/>
                                        <a:cs typeface="Arial" panose="020B0604020202020204" pitchFamily="34" charset="0"/>
                                      </a:rPr>
                                      <m:t>⋮</m:t>
                                    </m:r>
                                  </m:e>
                                </m:mr>
                                <m:mr>
                                  <m:e>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𝑧</m:t>
                                        </m:r>
                                      </m:e>
                                      <m:sub>
                                        <m:r>
                                          <a:rPr lang="en-US" sz="1800" b="0" i="1" smtClean="0">
                                            <a:latin typeface="Cambria Math" panose="02040503050406030204" pitchFamily="18" charset="0"/>
                                            <a:cs typeface="Arial" panose="020B0604020202020204" pitchFamily="34" charset="0"/>
                                          </a:rPr>
                                          <m:t>𝑘</m:t>
                                        </m:r>
                                      </m:sub>
                                    </m:sSub>
                                  </m:e>
                                </m:mr>
                              </m:m>
                            </m:e>
                          </m:mr>
                        </m:m>
                      </m:e>
                    </m:d>
                  </m:oMath>
                </a14:m>
                <a:r>
                  <a:rPr lang="en-US" sz="1800" dirty="0">
                    <a:latin typeface="Arial" panose="020B0604020202020204" pitchFamily="34" charset="0"/>
                    <a:cs typeface="Arial" panose="020B0604020202020204" pitchFamily="34" charset="0"/>
                  </a:rPr>
                  <a:t> </a:t>
                </a:r>
                <a:r>
                  <a:rPr lang="en-US" sz="1600" dirty="0">
                    <a:latin typeface="Avenir Next LT Pro" panose="020B0504020202020204" pitchFamily="34" charset="77"/>
                    <a:cs typeface="Arial" panose="020B0604020202020204" pitchFamily="34" charset="0"/>
                  </a:rPr>
                  <a:t>and outputs a vector of probabilities </a:t>
                </a:r>
              </a:p>
              <a:p>
                <a:pPr marL="0" indent="0">
                  <a:buNone/>
                </a:pPr>
                <a:r>
                  <a:rPr lang="en-US" sz="1800" dirty="0">
                    <a:solidFill>
                      <a:srgbClr val="C00000"/>
                    </a:solidFill>
                    <a:latin typeface="Arial" panose="020B0604020202020204" pitchFamily="34" charset="0"/>
                    <a:cs typeface="Arial" panose="020B0604020202020204" pitchFamily="34" charset="0"/>
                  </a:rPr>
                  <a:t>S(</a:t>
                </a:r>
                <a14:m>
                  <m:oMath xmlns:m="http://schemas.openxmlformats.org/officeDocument/2006/math">
                    <m:r>
                      <a:rPr lang="en-US" sz="1800" b="0" i="1" smtClean="0">
                        <a:solidFill>
                          <a:srgbClr val="C00000"/>
                        </a:solidFill>
                        <a:latin typeface="Cambria Math" panose="02040503050406030204" pitchFamily="18" charset="0"/>
                        <a:cs typeface="Arial" panose="020B0604020202020204" pitchFamily="34" charset="0"/>
                      </a:rPr>
                      <m:t>𝑧</m:t>
                    </m:r>
                    <m:r>
                      <a:rPr lang="en-US" sz="1800" b="0" i="1" smtClean="0">
                        <a:solidFill>
                          <a:srgbClr val="C00000"/>
                        </a:solidFill>
                        <a:latin typeface="Cambria Math" panose="02040503050406030204" pitchFamily="18" charset="0"/>
                        <a:cs typeface="Arial" panose="020B0604020202020204" pitchFamily="34" charset="0"/>
                      </a:rPr>
                      <m:t>)=</m:t>
                    </m:r>
                    <m:d>
                      <m:dPr>
                        <m:begChr m:val="["/>
                        <m:endChr m:val="]"/>
                        <m:ctrlPr>
                          <a:rPr lang="en-US" sz="1800" b="0" i="1" smtClean="0">
                            <a:solidFill>
                              <a:srgbClr val="C00000"/>
                            </a:solidFill>
                            <a:latin typeface="Cambria Math" panose="02040503050406030204" pitchFamily="18" charset="0"/>
                            <a:cs typeface="Arial" panose="020B0604020202020204" pitchFamily="34" charset="0"/>
                          </a:rPr>
                        </m:ctrlPr>
                      </m:dPr>
                      <m:e>
                        <m:m>
                          <m:mPr>
                            <m:mcs>
                              <m:mc>
                                <m:mcPr>
                                  <m:count m:val="1"/>
                                  <m:mcJc m:val="center"/>
                                </m:mcPr>
                              </m:mc>
                            </m:mcs>
                            <m:ctrlPr>
                              <a:rPr lang="en-US" sz="1800" b="0" i="1" smtClean="0">
                                <a:solidFill>
                                  <a:srgbClr val="C00000"/>
                                </a:solidFill>
                                <a:latin typeface="Cambria Math" panose="02040503050406030204" pitchFamily="18" charset="0"/>
                                <a:cs typeface="Arial" panose="020B0604020202020204" pitchFamily="34" charset="0"/>
                              </a:rPr>
                            </m:ctrlPr>
                          </m:mPr>
                          <m:mr>
                            <m:e>
                              <m:sSub>
                                <m:sSubPr>
                                  <m:ctrlPr>
                                    <a:rPr lang="en-US" sz="1800" b="0" i="1" smtClean="0">
                                      <a:solidFill>
                                        <a:srgbClr val="C00000"/>
                                      </a:solidFill>
                                      <a:latin typeface="Cambria Math" panose="02040503050406030204" pitchFamily="18" charset="0"/>
                                      <a:cs typeface="Arial" panose="020B0604020202020204" pitchFamily="34" charset="0"/>
                                    </a:rPr>
                                  </m:ctrlPr>
                                </m:sSubPr>
                                <m:e>
                                  <m:r>
                                    <a:rPr lang="en-US" sz="1800" b="0" i="1" smtClean="0">
                                      <a:solidFill>
                                        <a:srgbClr val="C00000"/>
                                      </a:solidFill>
                                      <a:latin typeface="Cambria Math" panose="02040503050406030204" pitchFamily="18" charset="0"/>
                                      <a:cs typeface="Arial" panose="020B0604020202020204" pitchFamily="34" charset="0"/>
                                    </a:rPr>
                                    <m:t>𝑆</m:t>
                                  </m:r>
                                  <m:r>
                                    <a:rPr lang="en-US" sz="1800" b="0" i="1" smtClean="0">
                                      <a:solidFill>
                                        <a:srgbClr val="C00000"/>
                                      </a:solidFill>
                                      <a:latin typeface="Cambria Math" panose="02040503050406030204" pitchFamily="18" charset="0"/>
                                      <a:cs typeface="Arial" panose="020B0604020202020204" pitchFamily="34" charset="0"/>
                                    </a:rPr>
                                    <m:t>(</m:t>
                                  </m:r>
                                  <m:r>
                                    <a:rPr lang="en-US" sz="1800" b="0" i="1" smtClean="0">
                                      <a:solidFill>
                                        <a:srgbClr val="C00000"/>
                                      </a:solidFill>
                                      <a:latin typeface="Cambria Math" panose="02040503050406030204" pitchFamily="18" charset="0"/>
                                      <a:cs typeface="Arial" panose="020B0604020202020204" pitchFamily="34" charset="0"/>
                                    </a:rPr>
                                    <m:t>𝑧</m:t>
                                  </m:r>
                                </m:e>
                                <m:sub>
                                  <m:r>
                                    <a:rPr lang="en-US" sz="1800" b="0" i="1" smtClean="0">
                                      <a:solidFill>
                                        <a:srgbClr val="C00000"/>
                                      </a:solidFill>
                                      <a:latin typeface="Cambria Math" panose="02040503050406030204" pitchFamily="18" charset="0"/>
                                      <a:cs typeface="Arial" panose="020B0604020202020204" pitchFamily="34" charset="0"/>
                                    </a:rPr>
                                    <m:t>1</m:t>
                                  </m:r>
                                </m:sub>
                              </m:sSub>
                              <m:r>
                                <a:rPr lang="en-US" sz="1800" b="0" i="1" smtClean="0">
                                  <a:solidFill>
                                    <a:srgbClr val="C00000"/>
                                  </a:solidFill>
                                  <a:latin typeface="Cambria Math" panose="02040503050406030204" pitchFamily="18" charset="0"/>
                                  <a:cs typeface="Arial" panose="020B0604020202020204" pitchFamily="34" charset="0"/>
                                </a:rPr>
                                <m:t>)</m:t>
                              </m:r>
                            </m:e>
                          </m:mr>
                          <m:mr>
                            <m:e>
                              <m:sSub>
                                <m:sSubPr>
                                  <m:ctrlPr>
                                    <a:rPr lang="en-US" sz="1800" b="0" i="1" smtClean="0">
                                      <a:solidFill>
                                        <a:srgbClr val="C00000"/>
                                      </a:solidFill>
                                      <a:latin typeface="Cambria Math" panose="02040503050406030204" pitchFamily="18" charset="0"/>
                                      <a:cs typeface="Arial" panose="020B0604020202020204" pitchFamily="34" charset="0"/>
                                    </a:rPr>
                                  </m:ctrlPr>
                                </m:sSubPr>
                                <m:e>
                                  <m:r>
                                    <a:rPr lang="en-US" sz="1800" b="0" i="1" smtClean="0">
                                      <a:solidFill>
                                        <a:srgbClr val="C00000"/>
                                      </a:solidFill>
                                      <a:latin typeface="Cambria Math" panose="02040503050406030204" pitchFamily="18" charset="0"/>
                                      <a:cs typeface="Arial" panose="020B0604020202020204" pitchFamily="34" charset="0"/>
                                    </a:rPr>
                                    <m:t>𝑆</m:t>
                                  </m:r>
                                  <m:r>
                                    <a:rPr lang="en-US" sz="1800" b="0" i="1" smtClean="0">
                                      <a:solidFill>
                                        <a:srgbClr val="C00000"/>
                                      </a:solidFill>
                                      <a:latin typeface="Cambria Math" panose="02040503050406030204" pitchFamily="18" charset="0"/>
                                      <a:cs typeface="Arial" panose="020B0604020202020204" pitchFamily="34" charset="0"/>
                                    </a:rPr>
                                    <m:t>(</m:t>
                                  </m:r>
                                  <m:r>
                                    <a:rPr lang="en-US" sz="1800" b="0" i="1" smtClean="0">
                                      <a:solidFill>
                                        <a:srgbClr val="C00000"/>
                                      </a:solidFill>
                                      <a:latin typeface="Cambria Math" panose="02040503050406030204" pitchFamily="18" charset="0"/>
                                      <a:cs typeface="Arial" panose="020B0604020202020204" pitchFamily="34" charset="0"/>
                                    </a:rPr>
                                    <m:t>𝑧</m:t>
                                  </m:r>
                                </m:e>
                                <m:sub>
                                  <m:r>
                                    <a:rPr lang="en-US" sz="1800" b="0" i="1" smtClean="0">
                                      <a:solidFill>
                                        <a:srgbClr val="C00000"/>
                                      </a:solidFill>
                                      <a:latin typeface="Cambria Math" panose="02040503050406030204" pitchFamily="18" charset="0"/>
                                      <a:cs typeface="Arial" panose="020B0604020202020204" pitchFamily="34" charset="0"/>
                                    </a:rPr>
                                    <m:t>2</m:t>
                                  </m:r>
                                </m:sub>
                              </m:sSub>
                              <m:r>
                                <a:rPr lang="en-US" sz="1800" b="0" i="1" smtClean="0">
                                  <a:solidFill>
                                    <a:srgbClr val="C00000"/>
                                  </a:solidFill>
                                  <a:latin typeface="Cambria Math" panose="02040503050406030204" pitchFamily="18" charset="0"/>
                                  <a:cs typeface="Arial" panose="020B0604020202020204" pitchFamily="34" charset="0"/>
                                </a:rPr>
                                <m:t>)</m:t>
                              </m:r>
                            </m:e>
                          </m:mr>
                          <m:mr>
                            <m:e>
                              <m:m>
                                <m:mPr>
                                  <m:mcs>
                                    <m:mc>
                                      <m:mcPr>
                                        <m:count m:val="1"/>
                                        <m:mcJc m:val="center"/>
                                      </m:mcPr>
                                    </m:mc>
                                  </m:mcs>
                                  <m:ctrlPr>
                                    <a:rPr lang="en-US" sz="1800" b="0" i="1" smtClean="0">
                                      <a:solidFill>
                                        <a:srgbClr val="C00000"/>
                                      </a:solidFill>
                                      <a:latin typeface="Cambria Math" panose="02040503050406030204" pitchFamily="18" charset="0"/>
                                      <a:cs typeface="Arial" panose="020B0604020202020204" pitchFamily="34" charset="0"/>
                                    </a:rPr>
                                  </m:ctrlPr>
                                </m:mPr>
                                <m:mr>
                                  <m:e>
                                    <m:r>
                                      <m:rPr>
                                        <m:brk m:alnAt="7"/>
                                      </m:rPr>
                                      <a:rPr lang="en-US" sz="1800" b="0" i="1" smtClean="0">
                                        <a:solidFill>
                                          <a:srgbClr val="C00000"/>
                                        </a:solidFill>
                                        <a:latin typeface="Cambria Math" panose="02040503050406030204" pitchFamily="18" charset="0"/>
                                        <a:cs typeface="Arial" panose="020B0604020202020204" pitchFamily="34" charset="0"/>
                                      </a:rPr>
                                      <m:t>⋮</m:t>
                                    </m:r>
                                  </m:e>
                                </m:mr>
                                <m:mr>
                                  <m:e>
                                    <m:sSub>
                                      <m:sSubPr>
                                        <m:ctrlPr>
                                          <a:rPr lang="en-US" sz="1800" b="0" i="1" smtClean="0">
                                            <a:solidFill>
                                              <a:srgbClr val="C00000"/>
                                            </a:solidFill>
                                            <a:latin typeface="Cambria Math" panose="02040503050406030204" pitchFamily="18" charset="0"/>
                                            <a:cs typeface="Arial" panose="020B0604020202020204" pitchFamily="34" charset="0"/>
                                          </a:rPr>
                                        </m:ctrlPr>
                                      </m:sSubPr>
                                      <m:e>
                                        <m:r>
                                          <a:rPr lang="en-US" sz="1800" b="0" i="1" smtClean="0">
                                            <a:solidFill>
                                              <a:srgbClr val="C00000"/>
                                            </a:solidFill>
                                            <a:latin typeface="Cambria Math" panose="02040503050406030204" pitchFamily="18" charset="0"/>
                                            <a:cs typeface="Arial" panose="020B0604020202020204" pitchFamily="34" charset="0"/>
                                          </a:rPr>
                                          <m:t>𝑆</m:t>
                                        </m:r>
                                        <m:r>
                                          <a:rPr lang="en-US" sz="1800" b="0" i="1" smtClean="0">
                                            <a:solidFill>
                                              <a:srgbClr val="C00000"/>
                                            </a:solidFill>
                                            <a:latin typeface="Cambria Math" panose="02040503050406030204" pitchFamily="18" charset="0"/>
                                            <a:cs typeface="Arial" panose="020B0604020202020204" pitchFamily="34" charset="0"/>
                                          </a:rPr>
                                          <m:t>(</m:t>
                                        </m:r>
                                        <m:r>
                                          <a:rPr lang="en-US" sz="1800" b="0" i="1" smtClean="0">
                                            <a:solidFill>
                                              <a:srgbClr val="C00000"/>
                                            </a:solidFill>
                                            <a:latin typeface="Cambria Math" panose="02040503050406030204" pitchFamily="18" charset="0"/>
                                            <a:cs typeface="Arial" panose="020B0604020202020204" pitchFamily="34" charset="0"/>
                                          </a:rPr>
                                          <m:t>𝑧</m:t>
                                        </m:r>
                                      </m:e>
                                      <m:sub>
                                        <m:r>
                                          <a:rPr lang="en-US" sz="1800" b="0" i="1" smtClean="0">
                                            <a:solidFill>
                                              <a:srgbClr val="C00000"/>
                                            </a:solidFill>
                                            <a:latin typeface="Cambria Math" panose="02040503050406030204" pitchFamily="18" charset="0"/>
                                            <a:cs typeface="Arial" panose="020B0604020202020204" pitchFamily="34" charset="0"/>
                                          </a:rPr>
                                          <m:t>𝑘</m:t>
                                        </m:r>
                                      </m:sub>
                                    </m:sSub>
                                    <m:r>
                                      <a:rPr lang="en-US" sz="1800" b="0" i="1" smtClean="0">
                                        <a:solidFill>
                                          <a:srgbClr val="C00000"/>
                                        </a:solidFill>
                                        <a:latin typeface="Cambria Math" panose="02040503050406030204" pitchFamily="18" charset="0"/>
                                        <a:cs typeface="Arial" panose="020B0604020202020204" pitchFamily="34" charset="0"/>
                                      </a:rPr>
                                      <m:t>)</m:t>
                                    </m:r>
                                  </m:e>
                                </m:mr>
                              </m:m>
                            </m:e>
                          </m:mr>
                        </m:m>
                      </m:e>
                    </m:d>
                  </m:oMath>
                </a14:m>
                <a:r>
                  <a:rPr lang="en-US" sz="1800" dirty="0">
                    <a:solidFill>
                      <a:srgbClr val="C00000"/>
                    </a:solidFill>
                    <a:latin typeface="Arial" panose="020B0604020202020204" pitchFamily="34" charset="0"/>
                    <a:cs typeface="Arial" panose="020B0604020202020204" pitchFamily="34" charset="0"/>
                  </a:rPr>
                  <a:t>, </a:t>
                </a:r>
                <a:r>
                  <a:rPr lang="en-US" sz="1600" dirty="0">
                    <a:latin typeface="Avenir Next LT Pro" panose="020B0504020202020204" pitchFamily="34" charset="77"/>
                    <a:cs typeface="Arial" panose="020B0604020202020204" pitchFamily="34" charset="0"/>
                  </a:rPr>
                  <a:t>where</a:t>
                </a:r>
                <a:r>
                  <a:rPr lang="en-US" sz="1800" dirty="0">
                    <a:solidFill>
                      <a:srgbClr val="C00000"/>
                    </a:solidFill>
                    <a:latin typeface="Arial" panose="020B0604020202020204" pitchFamily="34" charset="0"/>
                    <a:cs typeface="Arial" panose="020B0604020202020204" pitchFamily="34" charset="0"/>
                  </a:rPr>
                  <a:t> </a:t>
                </a:r>
                <a14:m>
                  <m:oMath xmlns:m="http://schemas.openxmlformats.org/officeDocument/2006/math">
                    <m:r>
                      <a:rPr lang="en-US" sz="1800" b="0" i="1" smtClean="0">
                        <a:solidFill>
                          <a:srgbClr val="C00000"/>
                        </a:solidFill>
                        <a:latin typeface="Cambria Math" panose="02040503050406030204" pitchFamily="18" charset="0"/>
                        <a:cs typeface="Arial" panose="020B0604020202020204" pitchFamily="34" charset="0"/>
                      </a:rPr>
                      <m:t>𝑆</m:t>
                    </m:r>
                    <m:d>
                      <m:dPr>
                        <m:ctrlPr>
                          <a:rPr lang="en-US" sz="1800" b="0" i="1" smtClean="0">
                            <a:solidFill>
                              <a:srgbClr val="C00000"/>
                            </a:solidFill>
                            <a:latin typeface="Cambria Math" panose="02040503050406030204" pitchFamily="18" charset="0"/>
                            <a:cs typeface="Arial" panose="020B0604020202020204" pitchFamily="34" charset="0"/>
                          </a:rPr>
                        </m:ctrlPr>
                      </m:dPr>
                      <m:e>
                        <m:sSub>
                          <m:sSubPr>
                            <m:ctrlPr>
                              <a:rPr lang="en-US" sz="1800" b="0" i="1" smtClean="0">
                                <a:solidFill>
                                  <a:srgbClr val="C00000"/>
                                </a:solidFill>
                                <a:latin typeface="Cambria Math" panose="02040503050406030204" pitchFamily="18" charset="0"/>
                                <a:cs typeface="Arial" panose="020B0604020202020204" pitchFamily="34" charset="0"/>
                              </a:rPr>
                            </m:ctrlPr>
                          </m:sSubPr>
                          <m:e>
                            <m:r>
                              <a:rPr lang="en-US" sz="1800" b="0" i="1" smtClean="0">
                                <a:solidFill>
                                  <a:srgbClr val="C00000"/>
                                </a:solidFill>
                                <a:latin typeface="Cambria Math" panose="02040503050406030204" pitchFamily="18" charset="0"/>
                                <a:cs typeface="Arial" panose="020B0604020202020204" pitchFamily="34" charset="0"/>
                              </a:rPr>
                              <m:t>𝑧</m:t>
                            </m:r>
                          </m:e>
                          <m:sub>
                            <m:r>
                              <a:rPr lang="en-US" sz="1800" b="0" i="1" smtClean="0">
                                <a:solidFill>
                                  <a:srgbClr val="C00000"/>
                                </a:solidFill>
                                <a:latin typeface="Cambria Math" panose="02040503050406030204" pitchFamily="18" charset="0"/>
                                <a:cs typeface="Arial" panose="020B0604020202020204" pitchFamily="34" charset="0"/>
                              </a:rPr>
                              <m:t>𝑖</m:t>
                            </m:r>
                          </m:sub>
                        </m:sSub>
                      </m:e>
                    </m:d>
                    <m:r>
                      <a:rPr lang="en-US" sz="1800" b="0" i="1" smtClean="0">
                        <a:solidFill>
                          <a:srgbClr val="C00000"/>
                        </a:solidFill>
                        <a:latin typeface="Cambria Math" panose="02040503050406030204" pitchFamily="18" charset="0"/>
                        <a:cs typeface="Arial" panose="020B0604020202020204" pitchFamily="34" charset="0"/>
                      </a:rPr>
                      <m:t>=</m:t>
                    </m:r>
                    <m:f>
                      <m:fPr>
                        <m:ctrlPr>
                          <a:rPr lang="en-US" sz="1800" b="0" i="1" smtClean="0">
                            <a:solidFill>
                              <a:srgbClr val="C00000"/>
                            </a:solidFill>
                            <a:latin typeface="Cambria Math" panose="02040503050406030204" pitchFamily="18" charset="0"/>
                            <a:cs typeface="Arial" panose="020B0604020202020204" pitchFamily="34" charset="0"/>
                          </a:rPr>
                        </m:ctrlPr>
                      </m:fPr>
                      <m:num>
                        <m:sSup>
                          <m:sSupPr>
                            <m:ctrlPr>
                              <a:rPr lang="en-US" sz="1800" i="1">
                                <a:solidFill>
                                  <a:srgbClr val="C00000"/>
                                </a:solidFill>
                                <a:latin typeface="Cambria Math" panose="02040503050406030204" pitchFamily="18" charset="0"/>
                                <a:cs typeface="Arial" panose="020B0604020202020204" pitchFamily="34" charset="0"/>
                              </a:rPr>
                            </m:ctrlPr>
                          </m:sSupPr>
                          <m:e>
                            <m:r>
                              <a:rPr lang="en-US" sz="1800" i="1">
                                <a:solidFill>
                                  <a:srgbClr val="C00000"/>
                                </a:solidFill>
                                <a:latin typeface="Cambria Math" panose="02040503050406030204" pitchFamily="18" charset="0"/>
                                <a:cs typeface="Arial" panose="020B0604020202020204" pitchFamily="34" charset="0"/>
                              </a:rPr>
                              <m:t>𝑒</m:t>
                            </m:r>
                          </m:e>
                          <m:sup>
                            <m:sSub>
                              <m:sSubPr>
                                <m:ctrlPr>
                                  <a:rPr lang="en-US" sz="1800" i="1">
                                    <a:solidFill>
                                      <a:srgbClr val="C00000"/>
                                    </a:solidFill>
                                    <a:latin typeface="Cambria Math" panose="02040503050406030204" pitchFamily="18" charset="0"/>
                                    <a:cs typeface="Arial" panose="020B0604020202020204" pitchFamily="34" charset="0"/>
                                  </a:rPr>
                                </m:ctrlPr>
                              </m:sSubPr>
                              <m:e>
                                <m:r>
                                  <a:rPr lang="en-US" sz="1800" i="1">
                                    <a:solidFill>
                                      <a:srgbClr val="C00000"/>
                                    </a:solidFill>
                                    <a:latin typeface="Cambria Math" panose="02040503050406030204" pitchFamily="18" charset="0"/>
                                    <a:cs typeface="Arial" panose="020B0604020202020204" pitchFamily="34" charset="0"/>
                                  </a:rPr>
                                  <m:t>𝑧</m:t>
                                </m:r>
                              </m:e>
                              <m:sub>
                                <m:r>
                                  <a:rPr lang="en-US" sz="1800" b="0" i="1" smtClean="0">
                                    <a:solidFill>
                                      <a:srgbClr val="C00000"/>
                                    </a:solidFill>
                                    <a:latin typeface="Cambria Math" panose="02040503050406030204" pitchFamily="18" charset="0"/>
                                    <a:cs typeface="Arial" panose="020B0604020202020204" pitchFamily="34" charset="0"/>
                                  </a:rPr>
                                  <m:t>𝑖</m:t>
                                </m:r>
                              </m:sub>
                            </m:sSub>
                          </m:sup>
                        </m:sSup>
                      </m:num>
                      <m:den>
                        <m:nary>
                          <m:naryPr>
                            <m:chr m:val="∑"/>
                            <m:limLoc m:val="subSup"/>
                            <m:ctrlPr>
                              <a:rPr lang="en-US" sz="1800" b="0" i="1" smtClean="0">
                                <a:solidFill>
                                  <a:srgbClr val="C00000"/>
                                </a:solidFill>
                                <a:latin typeface="Cambria Math" panose="02040503050406030204" pitchFamily="18" charset="0"/>
                                <a:cs typeface="Arial" panose="020B0604020202020204" pitchFamily="34" charset="0"/>
                              </a:rPr>
                            </m:ctrlPr>
                          </m:naryPr>
                          <m:sub>
                            <m:r>
                              <m:rPr>
                                <m:brk m:alnAt="25"/>
                              </m:rPr>
                              <a:rPr lang="en-US" sz="1800" b="0" i="1" smtClean="0">
                                <a:solidFill>
                                  <a:srgbClr val="C00000"/>
                                </a:solidFill>
                                <a:latin typeface="Cambria Math" panose="02040503050406030204" pitchFamily="18" charset="0"/>
                                <a:cs typeface="Arial" panose="020B0604020202020204" pitchFamily="34" charset="0"/>
                              </a:rPr>
                              <m:t>𝑗</m:t>
                            </m:r>
                            <m:r>
                              <a:rPr lang="en-US" sz="1800" b="0" i="1" smtClean="0">
                                <a:solidFill>
                                  <a:srgbClr val="C00000"/>
                                </a:solidFill>
                                <a:latin typeface="Cambria Math" panose="02040503050406030204" pitchFamily="18" charset="0"/>
                                <a:cs typeface="Arial" panose="020B0604020202020204" pitchFamily="34" charset="0"/>
                              </a:rPr>
                              <m:t>=1</m:t>
                            </m:r>
                          </m:sub>
                          <m:sup>
                            <m:r>
                              <a:rPr lang="en-US" sz="1800" b="0" i="1" smtClean="0">
                                <a:solidFill>
                                  <a:srgbClr val="C00000"/>
                                </a:solidFill>
                                <a:latin typeface="Cambria Math" panose="02040503050406030204" pitchFamily="18" charset="0"/>
                                <a:cs typeface="Arial" panose="020B0604020202020204" pitchFamily="34" charset="0"/>
                              </a:rPr>
                              <m:t>𝑘</m:t>
                            </m:r>
                          </m:sup>
                          <m:e>
                            <m:sSup>
                              <m:sSupPr>
                                <m:ctrlPr>
                                  <a:rPr lang="en-US" sz="1800" b="0" i="1" smtClean="0">
                                    <a:solidFill>
                                      <a:srgbClr val="C00000"/>
                                    </a:solidFill>
                                    <a:latin typeface="Cambria Math" panose="02040503050406030204" pitchFamily="18" charset="0"/>
                                    <a:cs typeface="Arial" panose="020B0604020202020204" pitchFamily="34" charset="0"/>
                                  </a:rPr>
                                </m:ctrlPr>
                              </m:sSupPr>
                              <m:e>
                                <m:r>
                                  <a:rPr lang="en-US" sz="1800" b="0" i="1" smtClean="0">
                                    <a:solidFill>
                                      <a:srgbClr val="C00000"/>
                                    </a:solidFill>
                                    <a:latin typeface="Cambria Math" panose="02040503050406030204" pitchFamily="18" charset="0"/>
                                    <a:cs typeface="Arial" panose="020B0604020202020204" pitchFamily="34" charset="0"/>
                                  </a:rPr>
                                  <m:t>𝑒</m:t>
                                </m:r>
                              </m:e>
                              <m:sup>
                                <m:sSub>
                                  <m:sSubPr>
                                    <m:ctrlPr>
                                      <a:rPr lang="en-US" sz="1800" b="0" i="1" smtClean="0">
                                        <a:solidFill>
                                          <a:srgbClr val="C00000"/>
                                        </a:solidFill>
                                        <a:latin typeface="Cambria Math" panose="02040503050406030204" pitchFamily="18" charset="0"/>
                                        <a:cs typeface="Arial" panose="020B0604020202020204" pitchFamily="34" charset="0"/>
                                      </a:rPr>
                                    </m:ctrlPr>
                                  </m:sSubPr>
                                  <m:e>
                                    <m:r>
                                      <a:rPr lang="en-US" sz="1800" b="0" i="1" smtClean="0">
                                        <a:solidFill>
                                          <a:srgbClr val="C00000"/>
                                        </a:solidFill>
                                        <a:latin typeface="Cambria Math" panose="02040503050406030204" pitchFamily="18" charset="0"/>
                                        <a:cs typeface="Arial" panose="020B0604020202020204" pitchFamily="34" charset="0"/>
                                      </a:rPr>
                                      <m:t>𝑧</m:t>
                                    </m:r>
                                  </m:e>
                                  <m:sub>
                                    <m:r>
                                      <a:rPr lang="en-US" sz="1800" b="0" i="1" smtClean="0">
                                        <a:solidFill>
                                          <a:srgbClr val="C00000"/>
                                        </a:solidFill>
                                        <a:latin typeface="Cambria Math" panose="02040503050406030204" pitchFamily="18" charset="0"/>
                                        <a:cs typeface="Arial" panose="020B0604020202020204" pitchFamily="34" charset="0"/>
                                      </a:rPr>
                                      <m:t>𝑗</m:t>
                                    </m:r>
                                  </m:sub>
                                </m:sSub>
                              </m:sup>
                            </m:sSup>
                          </m:e>
                        </m:nary>
                      </m:den>
                    </m:f>
                  </m:oMath>
                </a14:m>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9F2ED924-81EF-F5FC-1334-EE48A0D7E441}"/>
                  </a:ext>
                </a:extLst>
              </p:cNvPr>
              <p:cNvSpPr>
                <a:spLocks noGrp="1" noRot="1" noChangeAspect="1" noMove="1" noResize="1" noEditPoints="1" noAdjustHandles="1" noChangeArrowheads="1" noChangeShapeType="1" noTextEdit="1"/>
              </p:cNvSpPr>
              <p:nvPr>
                <p:ph idx="1"/>
              </p:nvPr>
            </p:nvSpPr>
            <p:spPr>
              <a:xfrm>
                <a:off x="838200" y="1143000"/>
                <a:ext cx="10515600" cy="5385391"/>
              </a:xfrm>
              <a:blipFill>
                <a:blip r:embed="rId2"/>
                <a:stretch>
                  <a:fillRect l="-603" t="-1176"/>
                </a:stretch>
              </a:blipFill>
            </p:spPr>
            <p:txBody>
              <a:bodyPr/>
              <a:lstStyle/>
              <a:p>
                <a:r>
                  <a:rPr lang="en-US">
                    <a:noFill/>
                  </a:rPr>
                  <a:t> </a:t>
                </a:r>
              </a:p>
            </p:txBody>
          </p:sp>
        </mc:Fallback>
      </mc:AlternateContent>
    </p:spTree>
    <p:extLst>
      <p:ext uri="{BB962C8B-B14F-4D97-AF65-F5344CB8AC3E}">
        <p14:creationId xmlns:p14="http://schemas.microsoft.com/office/powerpoint/2010/main" val="426107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E24B-3ABD-78CE-F9FB-F8CF2D9A3E51}"/>
              </a:ext>
            </a:extLst>
          </p:cNvPr>
          <p:cNvSpPr>
            <a:spLocks noGrp="1"/>
          </p:cNvSpPr>
          <p:nvPr>
            <p:ph type="title"/>
          </p:nvPr>
        </p:nvSpPr>
        <p:spPr>
          <a:xfrm>
            <a:off x="838200" y="365125"/>
            <a:ext cx="10515600" cy="658605"/>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Softmax Example</a:t>
            </a:r>
          </a:p>
        </p:txBody>
      </p:sp>
      <p:pic>
        <p:nvPicPr>
          <p:cNvPr id="8194" name="Picture 2">
            <a:extLst>
              <a:ext uri="{FF2B5EF4-FFF2-40B4-BE49-F238E27FC236}">
                <a16:creationId xmlns:a16="http://schemas.microsoft.com/office/drawing/2014/main" id="{697DB330-5238-62EB-983C-E10513103C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6650" y="2448719"/>
            <a:ext cx="99187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186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ADD2-3AB0-227D-BCF5-CC74CA6A1560}"/>
              </a:ext>
            </a:extLst>
          </p:cNvPr>
          <p:cNvSpPr>
            <a:spLocks noGrp="1"/>
          </p:cNvSpPr>
          <p:nvPr>
            <p:ph type="title"/>
          </p:nvPr>
        </p:nvSpPr>
        <p:spPr>
          <a:xfrm>
            <a:off x="839788" y="457200"/>
            <a:ext cx="3932237" cy="755374"/>
          </a:xfrm>
        </p:spPr>
        <p:txBody>
          <a:bodyPr>
            <a:noAutofit/>
          </a:bodyPr>
          <a:lstStyle/>
          <a:p>
            <a:pPr algn="ctr"/>
            <a:r>
              <a:rPr lang="en-US" sz="2800" dirty="0">
                <a:solidFill>
                  <a:srgbClr val="C00000"/>
                </a:solidFill>
                <a:latin typeface="Avenir Next LT Pro" panose="020B0504020202020204" pitchFamily="34" charset="77"/>
                <a:cs typeface="Arial" panose="020B0604020202020204" pitchFamily="34" charset="0"/>
              </a:rPr>
              <a:t>Example of a Neural Network</a:t>
            </a:r>
          </a:p>
        </p:txBody>
      </p:sp>
      <p:pic>
        <p:nvPicPr>
          <p:cNvPr id="5" name="Content Placeholder 4">
            <a:extLst>
              <a:ext uri="{FF2B5EF4-FFF2-40B4-BE49-F238E27FC236}">
                <a16:creationId xmlns:a16="http://schemas.microsoft.com/office/drawing/2014/main" id="{DB93AA81-011C-7788-B822-1E87B95FC781}"/>
              </a:ext>
            </a:extLst>
          </p:cNvPr>
          <p:cNvPicPr>
            <a:picLocks noGrp="1" noChangeAspect="1"/>
          </p:cNvPicPr>
          <p:nvPr>
            <p:ph idx="1"/>
          </p:nvPr>
        </p:nvPicPr>
        <p:blipFill>
          <a:blip r:embed="rId2"/>
          <a:stretch>
            <a:fillRect/>
          </a:stretch>
        </p:blipFill>
        <p:spPr>
          <a:xfrm>
            <a:off x="5973417" y="1959451"/>
            <a:ext cx="5652683" cy="3606462"/>
          </a:xfrm>
          <a:prstGeom prst="rect">
            <a:avLst/>
          </a:prstGeom>
        </p:spPr>
      </p:pic>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C8D7A7C-3D15-9C7A-A136-3DFCF1E8FAAF}"/>
                  </a:ext>
                </a:extLst>
              </p:cNvPr>
              <p:cNvSpPr>
                <a:spLocks noGrp="1"/>
              </p:cNvSpPr>
              <p:nvPr>
                <p:ph type="body" sz="half" idx="2"/>
              </p:nvPr>
            </p:nvSpPr>
            <p:spPr/>
            <p:txBody>
              <a:bodyPr>
                <a:normAutofit/>
              </a:bodyPr>
              <a:lstStyle/>
              <a:p>
                <a:r>
                  <a:rPr lang="en-US" dirty="0">
                    <a:solidFill>
                      <a:srgbClr val="C00000"/>
                    </a:solidFill>
                    <a:latin typeface="Avenir Next LT Pro" panose="020B0504020202020204" pitchFamily="34" charset="77"/>
                    <a:cs typeface="Arial" panose="020B0604020202020204" pitchFamily="34" charset="0"/>
                  </a:rPr>
                  <a:t>A neural network with:</a:t>
                </a:r>
              </a:p>
              <a:p>
                <a:pPr marL="285750" indent="-285750">
                  <a:buFont typeface="Arial" panose="020B0604020202020204" pitchFamily="34" charset="0"/>
                  <a:buChar char="•"/>
                </a:pPr>
                <a:r>
                  <a:rPr lang="en-US" dirty="0">
                    <a:latin typeface="Avenir Next LT Pro" panose="020B0504020202020204" pitchFamily="34" charset="77"/>
                    <a:cs typeface="Arial" panose="020B0604020202020204" pitchFamily="34" charset="0"/>
                  </a:rPr>
                  <a:t>1 input layer (3 nodes)</a:t>
                </a:r>
              </a:p>
              <a:p>
                <a:pPr marL="285750" indent="-285750">
                  <a:buFont typeface="Arial" panose="020B0604020202020204" pitchFamily="34" charset="0"/>
                  <a:buChar char="•"/>
                </a:pPr>
                <a:r>
                  <a:rPr lang="en-US" dirty="0">
                    <a:latin typeface="Avenir Next LT Pro" panose="020B0504020202020204" pitchFamily="34" charset="77"/>
                    <a:cs typeface="Arial" panose="020B0604020202020204" pitchFamily="34" charset="0"/>
                  </a:rPr>
                  <a:t>1 hidden layer (4 nodes)</a:t>
                </a:r>
              </a:p>
              <a:p>
                <a:pPr marL="285750" indent="-285750">
                  <a:buFont typeface="Arial" panose="020B0604020202020204" pitchFamily="34" charset="0"/>
                  <a:buChar char="•"/>
                </a:pPr>
                <a:r>
                  <a:rPr lang="en-US" dirty="0">
                    <a:latin typeface="Avenir Next LT Pro" panose="020B0504020202020204" pitchFamily="34" charset="77"/>
                    <a:cs typeface="Arial" panose="020B0604020202020204" pitchFamily="34" charset="0"/>
                  </a:rPr>
                  <a:t>1 output layer (2 nodes)</a:t>
                </a: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r>
                  <a:rPr lang="en-US" dirty="0">
                    <a:solidFill>
                      <a:srgbClr val="C00000"/>
                    </a:solidFill>
                    <a:latin typeface="Avenir Next LT Pro" panose="020B0504020202020204" pitchFamily="34" charset="77"/>
                    <a:cs typeface="Arial" panose="020B0604020202020204" pitchFamily="34" charset="0"/>
                  </a:rPr>
                  <a:t>This neural network has 20 weight parameters ? </a:t>
                </a:r>
              </a:p>
              <a:p>
                <a:endParaRPr lang="en-US" sz="1800" dirty="0">
                  <a:solidFill>
                    <a:srgbClr val="C00000"/>
                  </a:solidFill>
                  <a:latin typeface="Arial" panose="020B0604020202020204" pitchFamily="34" charset="0"/>
                  <a:cs typeface="Arial" panose="020B0604020202020204" pitchFamily="34" charset="0"/>
                </a:endParaRPr>
              </a:p>
              <a:p>
                <a:r>
                  <a:rPr lang="en-US" dirty="0">
                    <a:solidFill>
                      <a:srgbClr val="C00000"/>
                    </a:solidFill>
                    <a:latin typeface="Avenir Next LT Pro" panose="020B0504020202020204" pitchFamily="34" charset="77"/>
                    <a:cs typeface="Arial" panose="020B0604020202020204" pitchFamily="34" charset="0"/>
                  </a:rPr>
                  <a:t>Output</a:t>
                </a:r>
                <a:r>
                  <a:rPr lang="en-US" sz="1800" dirty="0">
                    <a:solidFill>
                      <a:srgbClr val="C00000"/>
                    </a:solidFill>
                    <a:latin typeface="Arial" panose="020B0604020202020204" pitchFamily="34" charset="0"/>
                    <a:cs typeface="Arial" panose="020B0604020202020204" pitchFamily="34" charset="0"/>
                  </a:rPr>
                  <a:t> </a:t>
                </a:r>
                <a14:m>
                  <m:oMath xmlns:m="http://schemas.openxmlformats.org/officeDocument/2006/math">
                    <m:sSub>
                      <m:sSubPr>
                        <m:ctrlPr>
                          <a:rPr lang="en-US" sz="180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𝑂</m:t>
                        </m:r>
                      </m:e>
                      <m:sub>
                        <m:r>
                          <a:rPr lang="en-US" sz="1800" b="0" i="1" smtClean="0">
                            <a:solidFill>
                              <a:srgbClr val="C00000"/>
                            </a:solidFill>
                            <a:latin typeface="Cambria Math" panose="02040503050406030204" pitchFamily="18" charset="0"/>
                          </a:rPr>
                          <m:t>1</m:t>
                        </m:r>
                      </m:sub>
                    </m:sSub>
                  </m:oMath>
                </a14:m>
                <a:r>
                  <a:rPr lang="en-US" sz="1800" dirty="0">
                    <a:solidFill>
                      <a:srgbClr val="C00000"/>
                    </a:solidFill>
                    <a:latin typeface="Arial" panose="020B0604020202020204" pitchFamily="34" charset="0"/>
                    <a:cs typeface="Arial" panose="020B0604020202020204" pitchFamily="34" charset="0"/>
                  </a:rPr>
                  <a:t> </a:t>
                </a:r>
                <a:r>
                  <a:rPr lang="en-US" dirty="0">
                    <a:solidFill>
                      <a:srgbClr val="C00000"/>
                    </a:solidFill>
                    <a:latin typeface="Avenir Next LT Pro" panose="020B0504020202020204" pitchFamily="34" charset="77"/>
                    <a:cs typeface="Arial" panose="020B0604020202020204" pitchFamily="34" charset="0"/>
                  </a:rPr>
                  <a:t>is a function of 16 weight parameters?</a:t>
                </a:r>
              </a:p>
            </p:txBody>
          </p:sp>
        </mc:Choice>
        <mc:Fallback xmlns="">
          <p:sp>
            <p:nvSpPr>
              <p:cNvPr id="4" name="Text Placeholder 3">
                <a:extLst>
                  <a:ext uri="{FF2B5EF4-FFF2-40B4-BE49-F238E27FC236}">
                    <a16:creationId xmlns:a16="http://schemas.microsoft.com/office/drawing/2014/main" id="{9C8D7A7C-3D15-9C7A-A136-3DFCF1E8FAAF}"/>
                  </a:ext>
                </a:extLst>
              </p:cNvPr>
              <p:cNvSpPr>
                <a:spLocks noGrp="1" noRot="1" noChangeAspect="1" noMove="1" noResize="1" noEditPoints="1" noAdjustHandles="1" noChangeArrowheads="1" noChangeShapeType="1" noTextEdit="1"/>
              </p:cNvSpPr>
              <p:nvPr>
                <p:ph type="body" sz="half" idx="2"/>
              </p:nvPr>
            </p:nvSpPr>
            <p:spPr>
              <a:blipFill>
                <a:blip r:embed="rId3"/>
                <a:stretch>
                  <a:fillRect l="-968" t="-1329"/>
                </a:stretch>
              </a:blipFill>
            </p:spPr>
            <p:txBody>
              <a:bodyPr/>
              <a:lstStyle/>
              <a:p>
                <a:r>
                  <a:rPr lang="en-US">
                    <a:noFill/>
                  </a:rPr>
                  <a:t> </a:t>
                </a:r>
              </a:p>
            </p:txBody>
          </p:sp>
        </mc:Fallback>
      </mc:AlternateContent>
    </p:spTree>
    <p:extLst>
      <p:ext uri="{BB962C8B-B14F-4D97-AF65-F5344CB8AC3E}">
        <p14:creationId xmlns:p14="http://schemas.microsoft.com/office/powerpoint/2010/main" val="437648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E653-B94A-83B2-9896-BC2DD7D484F6}"/>
              </a:ext>
            </a:extLst>
          </p:cNvPr>
          <p:cNvSpPr>
            <a:spLocks noGrp="1"/>
          </p:cNvSpPr>
          <p:nvPr>
            <p:ph type="title"/>
          </p:nvPr>
        </p:nvSpPr>
        <p:spPr>
          <a:xfrm>
            <a:off x="838200" y="365125"/>
            <a:ext cx="10515600" cy="771697"/>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How a DNN Learns</a:t>
            </a:r>
          </a:p>
        </p:txBody>
      </p:sp>
      <p:sp>
        <p:nvSpPr>
          <p:cNvPr id="3" name="Content Placeholder 2">
            <a:extLst>
              <a:ext uri="{FF2B5EF4-FFF2-40B4-BE49-F238E27FC236}">
                <a16:creationId xmlns:a16="http://schemas.microsoft.com/office/drawing/2014/main" id="{D3378683-C742-9832-6C60-A96C63D98E2B}"/>
              </a:ext>
            </a:extLst>
          </p:cNvPr>
          <p:cNvSpPr>
            <a:spLocks noGrp="1"/>
          </p:cNvSpPr>
          <p:nvPr>
            <p:ph idx="1"/>
          </p:nvPr>
        </p:nvSpPr>
        <p:spPr>
          <a:xfrm>
            <a:off x="838200" y="1544595"/>
            <a:ext cx="10515600" cy="4632368"/>
          </a:xfrm>
        </p:spPr>
        <p:txBody>
          <a:bodyPr>
            <a:normAutofit/>
          </a:bodyPr>
          <a:lstStyle/>
          <a:p>
            <a:r>
              <a:rPr lang="en-US" sz="1800" dirty="0">
                <a:latin typeface="Avenir Next LT Pro" panose="020B0504020202020204" pitchFamily="34" charset="77"/>
                <a:cs typeface="Arial" panose="020B0604020202020204" pitchFamily="34" charset="0"/>
              </a:rPr>
              <a:t>A neural network learns to perform a task by building knowledge from training data sets so that when </a:t>
            </a:r>
            <a:r>
              <a:rPr lang="en-US" sz="1800" dirty="0">
                <a:solidFill>
                  <a:srgbClr val="C00000"/>
                </a:solidFill>
                <a:latin typeface="Avenir Next LT Pro" panose="020B0504020202020204" pitchFamily="34" charset="77"/>
                <a:cs typeface="Arial" panose="020B0604020202020204" pitchFamily="34" charset="0"/>
              </a:rPr>
              <a:t>new data</a:t>
            </a:r>
            <a:r>
              <a:rPr lang="en-US" sz="1800" dirty="0">
                <a:latin typeface="Avenir Next LT Pro" panose="020B0504020202020204" pitchFamily="34" charset="77"/>
                <a:cs typeface="Arial" panose="020B0604020202020204" pitchFamily="34" charset="0"/>
              </a:rPr>
              <a:t> comes in, they are able to make </a:t>
            </a:r>
            <a:r>
              <a:rPr lang="en-US" sz="1800" dirty="0">
                <a:solidFill>
                  <a:srgbClr val="C00000"/>
                </a:solidFill>
                <a:latin typeface="Avenir Next LT Pro" panose="020B0504020202020204" pitchFamily="34" charset="77"/>
                <a:cs typeface="Arial" panose="020B0604020202020204" pitchFamily="34" charset="0"/>
              </a:rPr>
              <a:t>predictions/decisions</a:t>
            </a:r>
            <a:r>
              <a:rPr lang="en-US" sz="1800" dirty="0">
                <a:latin typeface="Avenir Next LT Pro" panose="020B0504020202020204" pitchFamily="34" charset="77"/>
                <a:cs typeface="Arial" panose="020B0604020202020204" pitchFamily="34" charset="0"/>
              </a:rPr>
              <a:t> with a certain </a:t>
            </a:r>
            <a:r>
              <a:rPr lang="en-US" sz="1800" dirty="0">
                <a:solidFill>
                  <a:srgbClr val="C00000"/>
                </a:solidFill>
                <a:latin typeface="Avenir Next LT Pro" panose="020B0504020202020204" pitchFamily="34" charset="77"/>
                <a:cs typeface="Arial" panose="020B0604020202020204" pitchFamily="34" charset="0"/>
              </a:rPr>
              <a:t>degree of accuracy</a:t>
            </a:r>
            <a:r>
              <a:rPr lang="en-US" sz="1800" dirty="0">
                <a:latin typeface="Avenir Next LT Pro" panose="020B0504020202020204" pitchFamily="34" charset="77"/>
                <a:cs typeface="Arial" panose="020B0604020202020204" pitchFamily="34" charset="0"/>
              </a:rPr>
              <a:t> based on past (learned) data.</a:t>
            </a:r>
          </a:p>
          <a:p>
            <a:pPr marL="0" indent="0">
              <a:buNone/>
            </a:pPr>
            <a:endParaRPr lang="en-US" sz="1800" dirty="0">
              <a:latin typeface="Arial" panose="020B0604020202020204" pitchFamily="34" charset="0"/>
              <a:cs typeface="Arial" panose="020B0604020202020204" pitchFamily="34" charset="0"/>
            </a:endParaRPr>
          </a:p>
          <a:p>
            <a:r>
              <a:rPr lang="en-US" sz="1800" dirty="0">
                <a:latin typeface="Avenir Next LT Pro" panose="020B0504020202020204" pitchFamily="34" charset="77"/>
                <a:cs typeface="Arial" panose="020B0604020202020204" pitchFamily="34" charset="0"/>
              </a:rPr>
              <a:t>Modes of learning: </a:t>
            </a:r>
            <a:r>
              <a:rPr lang="en-US" sz="1800" dirty="0">
                <a:solidFill>
                  <a:srgbClr val="C00000"/>
                </a:solidFill>
                <a:latin typeface="Avenir Next LT Pro" panose="020B0504020202020204" pitchFamily="34" charset="77"/>
                <a:cs typeface="Arial" panose="020B0604020202020204" pitchFamily="34" charset="0"/>
              </a:rPr>
              <a:t>Supervised,</a:t>
            </a:r>
            <a:r>
              <a:rPr lang="en-US" sz="1800" dirty="0">
                <a:latin typeface="Avenir Next LT Pro" panose="020B0504020202020204" pitchFamily="34" charset="77"/>
                <a:cs typeface="Arial" panose="020B0604020202020204" pitchFamily="34" charset="0"/>
              </a:rPr>
              <a:t> </a:t>
            </a:r>
            <a:r>
              <a:rPr lang="en-US" sz="1800" dirty="0">
                <a:solidFill>
                  <a:srgbClr val="C00000"/>
                </a:solidFill>
                <a:latin typeface="Avenir Next LT Pro" panose="020B0504020202020204" pitchFamily="34" charset="77"/>
                <a:cs typeface="Arial" panose="020B0604020202020204" pitchFamily="34" charset="0"/>
              </a:rPr>
              <a:t>Unsupervised, </a:t>
            </a:r>
            <a:r>
              <a:rPr lang="en-US" sz="1800" dirty="0">
                <a:latin typeface="Avenir Next LT Pro" panose="020B0504020202020204" pitchFamily="34" charset="77"/>
                <a:cs typeface="Arial" panose="020B0604020202020204" pitchFamily="34" charset="0"/>
              </a:rPr>
              <a:t>and</a:t>
            </a:r>
            <a:r>
              <a:rPr lang="en-US" sz="1800" dirty="0">
                <a:solidFill>
                  <a:srgbClr val="C00000"/>
                </a:solidFill>
                <a:latin typeface="Avenir Next LT Pro" panose="020B0504020202020204" pitchFamily="34" charset="77"/>
                <a:cs typeface="Arial" panose="020B0604020202020204" pitchFamily="34" charset="0"/>
              </a:rPr>
              <a:t> Reinforcement</a:t>
            </a:r>
            <a:r>
              <a:rPr lang="en-US" sz="1800" dirty="0">
                <a:latin typeface="Avenir Next LT Pro" panose="020B0504020202020204" pitchFamily="34" charset="77"/>
                <a:cs typeface="Arial" panose="020B0604020202020204" pitchFamily="34" charset="0"/>
              </a:rPr>
              <a:t>.</a:t>
            </a:r>
          </a:p>
          <a:p>
            <a:endParaRPr lang="en-US" sz="1800" dirty="0">
              <a:latin typeface="Avenir Next LT Pro" panose="020B0504020202020204" pitchFamily="34" charset="77"/>
              <a:cs typeface="Arial" panose="020B0604020202020204" pitchFamily="34" charset="0"/>
            </a:endParaRPr>
          </a:p>
          <a:p>
            <a:r>
              <a:rPr lang="en-US" sz="1800" dirty="0">
                <a:latin typeface="Avenir Next LT Pro" panose="020B0504020202020204" pitchFamily="34" charset="77"/>
                <a:cs typeface="Arial" panose="020B0604020202020204" pitchFamily="34" charset="0"/>
              </a:rPr>
              <a:t>In supervised learning, the DNN is fed a training dataset to be processed through the </a:t>
            </a:r>
            <a:r>
              <a:rPr lang="en-US" sz="1800" dirty="0">
                <a:solidFill>
                  <a:srgbClr val="FF0000"/>
                </a:solidFill>
                <a:latin typeface="Avenir Next LT Pro" panose="020B0504020202020204" pitchFamily="34" charset="77"/>
                <a:cs typeface="Arial" panose="020B0604020202020204" pitchFamily="34" charset="0"/>
              </a:rPr>
              <a:t>forward</a:t>
            </a:r>
            <a:r>
              <a:rPr lang="en-US" sz="1800" dirty="0">
                <a:latin typeface="Avenir Next LT Pro" panose="020B0504020202020204" pitchFamily="34" charset="77"/>
                <a:cs typeface="Arial" panose="020B0604020202020204" pitchFamily="34" charset="0"/>
              </a:rPr>
              <a:t> </a:t>
            </a:r>
            <a:r>
              <a:rPr lang="en-US" sz="1800" dirty="0">
                <a:solidFill>
                  <a:srgbClr val="FF0000"/>
                </a:solidFill>
                <a:latin typeface="Avenir Next LT Pro" panose="020B0504020202020204" pitchFamily="34" charset="77"/>
                <a:cs typeface="Arial" panose="020B0604020202020204" pitchFamily="34" charset="0"/>
              </a:rPr>
              <a:t>pass</a:t>
            </a:r>
            <a:r>
              <a:rPr lang="en-US" sz="1800" dirty="0">
                <a:latin typeface="Avenir Next LT Pro" panose="020B0504020202020204" pitchFamily="34" charset="77"/>
                <a:cs typeface="Arial" panose="020B0604020202020204" pitchFamily="34" charset="0"/>
              </a:rPr>
              <a:t> to the output. The output is compared to the true outcome (labels) and the difference is measured in the </a:t>
            </a:r>
            <a:r>
              <a:rPr lang="en-US" sz="1800" dirty="0">
                <a:solidFill>
                  <a:srgbClr val="FF0000"/>
                </a:solidFill>
                <a:latin typeface="Avenir Next LT Pro" panose="020B0504020202020204" pitchFamily="34" charset="77"/>
                <a:cs typeface="Arial" panose="020B0604020202020204" pitchFamily="34" charset="0"/>
              </a:rPr>
              <a:t>loss/cost function</a:t>
            </a:r>
            <a:r>
              <a:rPr lang="en-US" sz="1800" dirty="0">
                <a:latin typeface="Avenir Next LT Pro" panose="020B0504020202020204" pitchFamily="34" charset="77"/>
                <a:cs typeface="Arial" panose="020B0604020202020204" pitchFamily="34" charset="0"/>
              </a:rPr>
              <a:t>. The cost function is optimized (minimized) by adjusting the parameters (</a:t>
            </a:r>
            <a:r>
              <a:rPr lang="en-US" sz="1800" dirty="0">
                <a:solidFill>
                  <a:srgbClr val="FF0000"/>
                </a:solidFill>
                <a:latin typeface="Avenir Next LT Pro" panose="020B0504020202020204" pitchFamily="34" charset="77"/>
                <a:cs typeface="Arial" panose="020B0604020202020204" pitchFamily="34" charset="0"/>
              </a:rPr>
              <a:t>weights and biases</a:t>
            </a:r>
            <a:r>
              <a:rPr lang="en-US" sz="1800" dirty="0">
                <a:latin typeface="Avenir Next LT Pro" panose="020B0504020202020204" pitchFamily="34" charset="77"/>
                <a:cs typeface="Arial" panose="020B0604020202020204" pitchFamily="34" charset="0"/>
              </a:rPr>
              <a:t>) through the </a:t>
            </a:r>
            <a:r>
              <a:rPr lang="en-US" sz="1800" dirty="0">
                <a:solidFill>
                  <a:srgbClr val="FF0000"/>
                </a:solidFill>
                <a:latin typeface="Avenir Next LT Pro" panose="020B0504020202020204" pitchFamily="34" charset="77"/>
                <a:cs typeface="Arial" panose="020B0604020202020204" pitchFamily="34" charset="0"/>
              </a:rPr>
              <a:t>backpropagation</a:t>
            </a:r>
            <a:r>
              <a:rPr lang="en-US" sz="1800" dirty="0">
                <a:latin typeface="Avenir Next LT Pro" panose="020B0504020202020204" pitchFamily="34" charset="77"/>
                <a:cs typeface="Arial" panose="020B0604020202020204" pitchFamily="34" charset="0"/>
              </a:rPr>
              <a:t> and </a:t>
            </a:r>
            <a:r>
              <a:rPr lang="en-US" sz="1800" dirty="0">
                <a:solidFill>
                  <a:srgbClr val="FF0000"/>
                </a:solidFill>
                <a:latin typeface="Avenir Next LT Pro" panose="020B0504020202020204" pitchFamily="34" charset="77"/>
                <a:cs typeface="Arial" panose="020B0604020202020204" pitchFamily="34" charset="0"/>
              </a:rPr>
              <a:t>gradient descent</a:t>
            </a:r>
            <a:r>
              <a:rPr lang="en-US" sz="1800" dirty="0">
                <a:latin typeface="Avenir Next LT Pro" panose="020B0504020202020204" pitchFamily="34" charset="77"/>
                <a:cs typeface="Arial" panose="020B0604020202020204" pitchFamily="34" charset="0"/>
              </a:rPr>
              <a:t>.</a:t>
            </a:r>
          </a:p>
        </p:txBody>
      </p:sp>
    </p:spTree>
    <p:extLst>
      <p:ext uri="{BB962C8B-B14F-4D97-AF65-F5344CB8AC3E}">
        <p14:creationId xmlns:p14="http://schemas.microsoft.com/office/powerpoint/2010/main" val="511771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0101-C80E-88E6-9135-A61E3E2F03B9}"/>
              </a:ext>
            </a:extLst>
          </p:cNvPr>
          <p:cNvSpPr>
            <a:spLocks noGrp="1"/>
          </p:cNvSpPr>
          <p:nvPr>
            <p:ph type="title"/>
          </p:nvPr>
        </p:nvSpPr>
        <p:spPr>
          <a:xfrm>
            <a:off x="838200" y="365125"/>
            <a:ext cx="10515600" cy="658605"/>
          </a:xfrm>
        </p:spPr>
        <p:txBody>
          <a:bodyPr>
            <a:normAutofit/>
          </a:bodyPr>
          <a:lstStyle/>
          <a:p>
            <a:pPr algn="ctr"/>
            <a:r>
              <a:rPr lang="en-US" sz="2800" dirty="0">
                <a:solidFill>
                  <a:srgbClr val="C00000"/>
                </a:solidFill>
                <a:latin typeface="Arial" panose="020B0604020202020204" pitchFamily="34" charset="0"/>
                <a:cs typeface="Arial" panose="020B0604020202020204" pitchFamily="34" charset="0"/>
              </a:rPr>
              <a:t> </a:t>
            </a:r>
            <a:r>
              <a:rPr lang="en-US" sz="2800" dirty="0">
                <a:solidFill>
                  <a:srgbClr val="C00000"/>
                </a:solidFill>
                <a:latin typeface="Avenir Next LT Pro" panose="020B0504020202020204" pitchFamily="34" charset="77"/>
                <a:cs typeface="Arial" panose="020B0604020202020204" pitchFamily="34" charset="0"/>
              </a:rPr>
              <a:t>Forward Pass: Input to Output</a:t>
            </a:r>
          </a:p>
        </p:txBody>
      </p:sp>
      <p:pic>
        <p:nvPicPr>
          <p:cNvPr id="5" name="Content Placeholder 4">
            <a:extLst>
              <a:ext uri="{FF2B5EF4-FFF2-40B4-BE49-F238E27FC236}">
                <a16:creationId xmlns:a16="http://schemas.microsoft.com/office/drawing/2014/main" id="{9D95C604-D210-A0DB-FBAE-1BE14521F6A6}"/>
              </a:ext>
            </a:extLst>
          </p:cNvPr>
          <p:cNvPicPr>
            <a:picLocks noGrp="1" noChangeAspect="1"/>
          </p:cNvPicPr>
          <p:nvPr>
            <p:ph sz="half" idx="1"/>
          </p:nvPr>
        </p:nvPicPr>
        <p:blipFill>
          <a:blip r:embed="rId2"/>
          <a:stretch>
            <a:fillRect/>
          </a:stretch>
        </p:blipFill>
        <p:spPr>
          <a:xfrm>
            <a:off x="838200" y="2246243"/>
            <a:ext cx="4870622" cy="3021200"/>
          </a:xfrm>
          <a:prstGeom prst="rect">
            <a:avLst/>
          </a:prstGeom>
        </p:spPr>
      </p:pic>
      <p:pic>
        <p:nvPicPr>
          <p:cNvPr id="6" name="Content Placeholder 5">
            <a:extLst>
              <a:ext uri="{FF2B5EF4-FFF2-40B4-BE49-F238E27FC236}">
                <a16:creationId xmlns:a16="http://schemas.microsoft.com/office/drawing/2014/main" id="{E951B27A-4B1A-A021-CA74-953E8A340F01}"/>
              </a:ext>
            </a:extLst>
          </p:cNvPr>
          <p:cNvPicPr>
            <a:picLocks noGrp="1" noChangeAspect="1"/>
          </p:cNvPicPr>
          <p:nvPr>
            <p:ph sz="half" idx="2"/>
          </p:nvPr>
        </p:nvPicPr>
        <p:blipFill>
          <a:blip r:embed="rId3"/>
          <a:stretch>
            <a:fillRect/>
          </a:stretch>
        </p:blipFill>
        <p:spPr>
          <a:xfrm>
            <a:off x="6635578" y="2286000"/>
            <a:ext cx="4718222" cy="3084354"/>
          </a:xfrm>
          <a:prstGeom prst="rect">
            <a:avLst/>
          </a:prstGeom>
        </p:spPr>
      </p:pic>
      <p:sp>
        <p:nvSpPr>
          <p:cNvPr id="7" name="TextBox 6">
            <a:extLst>
              <a:ext uri="{FF2B5EF4-FFF2-40B4-BE49-F238E27FC236}">
                <a16:creationId xmlns:a16="http://schemas.microsoft.com/office/drawing/2014/main" id="{9D205307-EFD9-7A0D-284A-B34FE0E0213B}"/>
              </a:ext>
            </a:extLst>
          </p:cNvPr>
          <p:cNvSpPr txBox="1"/>
          <p:nvPr/>
        </p:nvSpPr>
        <p:spPr>
          <a:xfrm>
            <a:off x="1618735" y="5881816"/>
            <a:ext cx="2135521" cy="338554"/>
          </a:xfrm>
          <a:prstGeom prst="rect">
            <a:avLst/>
          </a:prstGeom>
          <a:noFill/>
        </p:spPr>
        <p:txBody>
          <a:bodyPr wrap="none" rtlCol="0">
            <a:spAutoFit/>
          </a:bodyPr>
          <a:lstStyle/>
          <a:p>
            <a:r>
              <a:rPr lang="en-US" sz="1600" dirty="0">
                <a:solidFill>
                  <a:srgbClr val="C00000"/>
                </a:solidFill>
                <a:latin typeface="Avenir Next LT Pro" panose="020B0504020202020204" pitchFamily="34" charset="77"/>
                <a:cs typeface="Arial" panose="020B0604020202020204" pitchFamily="34" charset="0"/>
              </a:rPr>
              <a:t>Input to hidden layer</a:t>
            </a:r>
          </a:p>
        </p:txBody>
      </p:sp>
      <p:sp>
        <p:nvSpPr>
          <p:cNvPr id="8" name="TextBox 7">
            <a:extLst>
              <a:ext uri="{FF2B5EF4-FFF2-40B4-BE49-F238E27FC236}">
                <a16:creationId xmlns:a16="http://schemas.microsoft.com/office/drawing/2014/main" id="{23CFB54C-89FD-669E-436F-69A43F194DE7}"/>
              </a:ext>
            </a:extLst>
          </p:cNvPr>
          <p:cNvSpPr txBox="1"/>
          <p:nvPr/>
        </p:nvSpPr>
        <p:spPr>
          <a:xfrm>
            <a:off x="7809470" y="5857103"/>
            <a:ext cx="2300630" cy="338554"/>
          </a:xfrm>
          <a:prstGeom prst="rect">
            <a:avLst/>
          </a:prstGeom>
          <a:noFill/>
        </p:spPr>
        <p:txBody>
          <a:bodyPr wrap="none" rtlCol="0">
            <a:spAutoFit/>
          </a:bodyPr>
          <a:lstStyle/>
          <a:p>
            <a:r>
              <a:rPr lang="en-US" sz="1600" dirty="0">
                <a:solidFill>
                  <a:srgbClr val="C00000"/>
                </a:solidFill>
                <a:latin typeface="Avenir Next LT Pro" panose="020B0504020202020204" pitchFamily="34" charset="77"/>
                <a:cs typeface="Arial" panose="020B0604020202020204" pitchFamily="34" charset="0"/>
              </a:rPr>
              <a:t>Hidden to output layer</a:t>
            </a:r>
          </a:p>
        </p:txBody>
      </p:sp>
    </p:spTree>
    <p:extLst>
      <p:ext uri="{BB962C8B-B14F-4D97-AF65-F5344CB8AC3E}">
        <p14:creationId xmlns:p14="http://schemas.microsoft.com/office/powerpoint/2010/main" val="1500128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arning Process of a Deep Neural Network | by Jordi TORRES ...">
            <a:extLst>
              <a:ext uri="{FF2B5EF4-FFF2-40B4-BE49-F238E27FC236}">
                <a16:creationId xmlns:a16="http://schemas.microsoft.com/office/drawing/2014/main" id="{737276FD-1E88-5767-B211-1486001FE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35" y="121152"/>
            <a:ext cx="9947790" cy="5216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94EC50-EB06-979E-4A1F-39895CB12558}"/>
              </a:ext>
            </a:extLst>
          </p:cNvPr>
          <p:cNvSpPr txBox="1"/>
          <p:nvPr/>
        </p:nvSpPr>
        <p:spPr>
          <a:xfrm>
            <a:off x="1242391" y="5595730"/>
            <a:ext cx="9628433" cy="923330"/>
          </a:xfrm>
          <a:prstGeom prst="rect">
            <a:avLst/>
          </a:prstGeom>
          <a:noFill/>
        </p:spPr>
        <p:txBody>
          <a:bodyPr wrap="square" rtlCol="0">
            <a:spAutoFit/>
          </a:bodyPr>
          <a:lstStyle/>
          <a:p>
            <a:r>
              <a:rPr lang="en-US" u="sng" dirty="0">
                <a:solidFill>
                  <a:srgbClr val="C00000"/>
                </a:solidFill>
                <a:latin typeface="Avenir Next LT Pro" panose="020B0504020202020204" pitchFamily="34" charset="77"/>
                <a:cs typeface="Arial" panose="020B0604020202020204" pitchFamily="34" charset="0"/>
              </a:rPr>
              <a:t>Supervised learning</a:t>
            </a:r>
            <a:r>
              <a:rPr lang="en-US" dirty="0">
                <a:solidFill>
                  <a:srgbClr val="C00000"/>
                </a:solidFill>
                <a:latin typeface="Arial" panose="020B0604020202020204" pitchFamily="34" charset="0"/>
                <a:cs typeface="Arial" panose="020B0604020202020204" pitchFamily="34" charset="0"/>
              </a:rPr>
              <a:t>: </a:t>
            </a:r>
            <a:r>
              <a:rPr lang="en-US" dirty="0">
                <a:latin typeface="Avenir Next LT Pro" panose="020B0504020202020204" pitchFamily="34" charset="77"/>
                <a:cs typeface="Arial" panose="020B0604020202020204" pitchFamily="34" charset="0"/>
              </a:rPr>
              <a:t>Learns through corrective feedback loops to improve predictions by adjusting weights and biases iteratively. </a:t>
            </a:r>
          </a:p>
          <a:p>
            <a:r>
              <a:rPr lang="en-US" dirty="0">
                <a:solidFill>
                  <a:srgbClr val="FF0000"/>
                </a:solidFill>
                <a:latin typeface="Avenir Next LT Pro" panose="020B0504020202020204" pitchFamily="34" charset="77"/>
                <a:cs typeface="Arial" panose="020B0604020202020204" pitchFamily="34" charset="0"/>
              </a:rPr>
              <a:t>                                      Minimize the loss through BACK PROPAGATION</a:t>
            </a:r>
            <a:r>
              <a:rPr lang="en-US" dirty="0">
                <a:solidFill>
                  <a:srgbClr val="C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41830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56E0-0708-DB55-AE18-AD9B13F5720B}"/>
              </a:ext>
            </a:extLst>
          </p:cNvPr>
          <p:cNvSpPr>
            <a:spLocks noGrp="1"/>
          </p:cNvSpPr>
          <p:nvPr>
            <p:ph type="title"/>
          </p:nvPr>
        </p:nvSpPr>
        <p:spPr>
          <a:xfrm>
            <a:off x="838200" y="365126"/>
            <a:ext cx="10515600" cy="722270"/>
          </a:xfrm>
        </p:spPr>
        <p:txBody>
          <a:bodyPr>
            <a:noAutofit/>
          </a:bodyPr>
          <a:lstStyle/>
          <a:p>
            <a:pPr algn="ctr"/>
            <a:r>
              <a:rPr lang="en-US" sz="2800" dirty="0">
                <a:solidFill>
                  <a:srgbClr val="C00000"/>
                </a:solidFill>
                <a:latin typeface="Avenir Next LT Pro" panose="020B0504020202020204" pitchFamily="34" charset="77"/>
                <a:cs typeface="Arial" panose="020B0604020202020204" pitchFamily="34" charset="0"/>
              </a:rPr>
              <a:t>Loss Function in 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AEEA1F-A576-12CA-607A-EDEEA1D94E1E}"/>
                  </a:ext>
                </a:extLst>
              </p:cNvPr>
              <p:cNvSpPr>
                <a:spLocks noGrp="1"/>
              </p:cNvSpPr>
              <p:nvPr>
                <p:ph idx="1"/>
              </p:nvPr>
            </p:nvSpPr>
            <p:spPr>
              <a:xfrm>
                <a:off x="838200" y="1825624"/>
                <a:ext cx="10515600" cy="4599889"/>
              </a:xfrm>
            </p:spPr>
            <p:txBody>
              <a:bodyPr>
                <a:normAutofit/>
              </a:bodyPr>
              <a:lstStyle/>
              <a:p>
                <a:r>
                  <a:rPr lang="en-US" sz="1800" dirty="0">
                    <a:latin typeface="Avenir Next LT Pro" panose="020B0504020202020204" pitchFamily="34" charset="77"/>
                    <a:cs typeface="Arial" panose="020B0604020202020204" pitchFamily="34" charset="0"/>
                  </a:rPr>
                  <a:t>A Loss/Cost function is needed for evaluating how well the learning algorithm models the featured data sets. </a:t>
                </a:r>
              </a:p>
              <a:p>
                <a:r>
                  <a:rPr lang="en-US" sz="1800" dirty="0">
                    <a:latin typeface="Avenir Next LT Pro" panose="020B0504020202020204" pitchFamily="34" charset="77"/>
                    <a:cs typeface="Arial" panose="020B0604020202020204" pitchFamily="34" charset="0"/>
                  </a:rPr>
                  <a:t>Cost functions measure how good is the model in predicting the expected outcome.</a:t>
                </a:r>
              </a:p>
              <a:p>
                <a:endParaRPr lang="en-US" sz="1800" dirty="0">
                  <a:latin typeface="Avenir Next LT Pro" panose="020B0504020202020204" pitchFamily="34" charset="77"/>
                  <a:cs typeface="Arial" panose="020B0604020202020204" pitchFamily="34" charset="0"/>
                </a:endParaRPr>
              </a:p>
              <a:p>
                <a:r>
                  <a:rPr lang="en-US" sz="1800" dirty="0">
                    <a:latin typeface="Avenir Next LT Pro" panose="020B0504020202020204" pitchFamily="34" charset="77"/>
                    <a:cs typeface="Arial" panose="020B0604020202020204" pitchFamily="34" charset="0"/>
                  </a:rPr>
                  <a:t>Loss/Cost functions are generally grouped in two types: </a:t>
                </a:r>
              </a:p>
              <a:p>
                <a:pPr marL="0" indent="0">
                  <a:buNone/>
                </a:pPr>
                <a:endParaRPr lang="en-US" sz="1800" dirty="0">
                  <a:solidFill>
                    <a:srgbClr val="FF0000"/>
                  </a:solidFill>
                  <a:latin typeface="Arial" panose="020B0604020202020204" pitchFamily="34" charset="0"/>
                  <a:cs typeface="Arial" panose="020B0604020202020204" pitchFamily="34" charset="0"/>
                </a:endParaRPr>
              </a:p>
              <a:p>
                <a:pPr marL="0" indent="0">
                  <a:buNone/>
                </a:pPr>
                <a:r>
                  <a:rPr lang="en-US" sz="1800" dirty="0">
                    <a:solidFill>
                      <a:srgbClr val="FF0000"/>
                    </a:solidFill>
                    <a:latin typeface="Avenir Next LT Pro" panose="020B0504020202020204" pitchFamily="34" charset="77"/>
                    <a:cs typeface="Arial" panose="020B0604020202020204" pitchFamily="34" charset="0"/>
                  </a:rPr>
                  <a:t>Regression Problems</a:t>
                </a:r>
                <a:r>
                  <a:rPr lang="en-US" sz="1800" dirty="0">
                    <a:latin typeface="Avenir Next LT Pro" panose="020B0504020202020204" pitchFamily="34" charset="77"/>
                    <a:cs typeface="Arial" panose="020B0604020202020204" pitchFamily="34" charset="0"/>
                  </a:rPr>
                  <a:t>: the loss/cost function is the </a:t>
                </a:r>
                <a:r>
                  <a:rPr lang="en-US" sz="1800" dirty="0">
                    <a:solidFill>
                      <a:srgbClr val="C00000"/>
                    </a:solidFill>
                    <a:latin typeface="Avenir Next LT Pro" panose="020B0504020202020204" pitchFamily="34" charset="77"/>
                    <a:cs typeface="Arial" panose="020B0604020202020204" pitchFamily="34" charset="0"/>
                  </a:rPr>
                  <a:t>Mean Square Error</a:t>
                </a:r>
                <a:r>
                  <a:rPr lang="en-US" sz="1800" dirty="0">
                    <a:latin typeface="Avenir Next LT Pro" panose="020B0504020202020204" pitchFamily="34" charset="77"/>
                    <a:cs typeface="Arial" panose="020B0604020202020204" pitchFamily="34" charset="0"/>
                  </a:rPr>
                  <a:t> function</a:t>
                </a:r>
              </a:p>
              <a:p>
                <a:pPr marL="0" indent="0">
                  <a:buNone/>
                </a:pPr>
                <a:r>
                  <a:rPr lang="en-US" sz="1800" dirty="0">
                    <a:latin typeface="Arial" panose="020B0604020202020204" pitchFamily="34" charset="0"/>
                    <a:cs typeface="Arial" panose="020B0604020202020204" pitchFamily="34" charset="0"/>
                  </a:rPr>
                  <a:t>                                             </a:t>
                </a:r>
                <a:r>
                  <a:rPr lang="en-US" sz="1800" dirty="0">
                    <a:solidFill>
                      <a:srgbClr val="0070C0"/>
                    </a:solidFill>
                    <a:latin typeface="Arial" panose="020B0604020202020204" pitchFamily="34" charset="0"/>
                    <a:cs typeface="Arial" panose="020B0604020202020204" pitchFamily="34" charset="0"/>
                  </a:rPr>
                  <a:t> L </a:t>
                </a:r>
                <a:r>
                  <a:rPr lang="en-US" sz="1800" dirty="0">
                    <a:latin typeface="Arial" panose="020B0604020202020204" pitchFamily="34" charset="0"/>
                    <a:cs typeface="Arial" panose="020B0604020202020204" pitchFamily="34" charset="0"/>
                  </a:rPr>
                  <a:t>= </a:t>
                </a:r>
                <a:r>
                  <a:rPr lang="en-US" sz="1800" dirty="0">
                    <a:solidFill>
                      <a:srgbClr val="0070C0"/>
                    </a:solidFill>
                    <a:latin typeface="Arial" panose="020B0604020202020204" pitchFamily="34" charset="0"/>
                    <a:cs typeface="Arial" panose="020B0604020202020204" pitchFamily="34" charset="0"/>
                  </a:rPr>
                  <a:t>MSE = </a:t>
                </a:r>
                <a14:m>
                  <m:oMath xmlns:m="http://schemas.openxmlformats.org/officeDocument/2006/math">
                    <m:f>
                      <m:fPr>
                        <m:ctrlPr>
                          <a:rPr lang="en-US" sz="1800" i="1" smtClean="0">
                            <a:solidFill>
                              <a:srgbClr val="0070C0"/>
                            </a:solidFill>
                            <a:latin typeface="Cambria Math" panose="02040503050406030204" pitchFamily="18" charset="0"/>
                          </a:rPr>
                        </m:ctrlPr>
                      </m:fPr>
                      <m:num>
                        <m:r>
                          <a:rPr lang="en-US" sz="1800" b="0" i="1" smtClean="0">
                            <a:solidFill>
                              <a:srgbClr val="0070C0"/>
                            </a:solidFill>
                            <a:latin typeface="Cambria Math" panose="02040503050406030204" pitchFamily="18" charset="0"/>
                          </a:rPr>
                          <m:t>1</m:t>
                        </m:r>
                      </m:num>
                      <m:den>
                        <m:r>
                          <a:rPr lang="en-US" sz="1800" b="0" i="1" smtClean="0">
                            <a:solidFill>
                              <a:srgbClr val="0070C0"/>
                            </a:solidFill>
                            <a:latin typeface="Cambria Math" panose="02040503050406030204" pitchFamily="18" charset="0"/>
                          </a:rPr>
                          <m:t>𝑛</m:t>
                        </m:r>
                      </m:den>
                    </m:f>
                    <m:nary>
                      <m:naryPr>
                        <m:chr m:val="∑"/>
                        <m:ctrlPr>
                          <a:rPr lang="en-US" sz="1800" i="1" smtClean="0">
                            <a:solidFill>
                              <a:srgbClr val="0070C0"/>
                            </a:solidFill>
                            <a:latin typeface="Cambria Math" panose="02040503050406030204" pitchFamily="18" charset="0"/>
                          </a:rPr>
                        </m:ctrlPr>
                      </m:naryPr>
                      <m:sub>
                        <m:r>
                          <m:rPr>
                            <m:brk m:alnAt="23"/>
                          </m:rPr>
                          <a:rPr lang="en-US" sz="1800" b="0" i="1" smtClean="0">
                            <a:solidFill>
                              <a:srgbClr val="0070C0"/>
                            </a:solidFill>
                            <a:latin typeface="Cambria Math" panose="02040503050406030204" pitchFamily="18" charset="0"/>
                          </a:rPr>
                          <m:t>𝑖</m:t>
                        </m:r>
                        <m:r>
                          <a:rPr lang="en-US" sz="1800" b="0" i="1" smtClean="0">
                            <a:solidFill>
                              <a:srgbClr val="0070C0"/>
                            </a:solidFill>
                            <a:latin typeface="Cambria Math" panose="02040503050406030204" pitchFamily="18" charset="0"/>
                          </a:rPr>
                          <m:t>=1</m:t>
                        </m:r>
                      </m:sub>
                      <m:sup>
                        <m:r>
                          <a:rPr lang="en-US" sz="1800" b="0" i="1" smtClean="0">
                            <a:solidFill>
                              <a:srgbClr val="0070C0"/>
                            </a:solidFill>
                            <a:latin typeface="Cambria Math" panose="02040503050406030204" pitchFamily="18" charset="0"/>
                          </a:rPr>
                          <m:t>𝑛</m:t>
                        </m:r>
                      </m:sup>
                      <m:e>
                        <m:r>
                          <a:rPr lang="en-US" sz="1800" b="0" i="1" smtClean="0">
                            <a:solidFill>
                              <a:srgbClr val="0070C0"/>
                            </a:solidFill>
                            <a:latin typeface="Cambria Math" panose="02040503050406030204" pitchFamily="18" charset="0"/>
                          </a:rPr>
                          <m:t>(</m:t>
                        </m:r>
                        <m:acc>
                          <m:accPr>
                            <m:chr m:val="̂"/>
                            <m:ctrlPr>
                              <a:rPr lang="en-US" sz="1800" b="0" i="1" smtClean="0">
                                <a:solidFill>
                                  <a:srgbClr val="0070C0"/>
                                </a:solidFill>
                                <a:latin typeface="Cambria Math" panose="02040503050406030204" pitchFamily="18" charset="0"/>
                              </a:rPr>
                            </m:ctrlPr>
                          </m:accPr>
                          <m:e>
                            <m:r>
                              <a:rPr lang="en-US" sz="1800" b="0" i="1" smtClean="0">
                                <a:solidFill>
                                  <a:srgbClr val="0070C0"/>
                                </a:solidFill>
                                <a:latin typeface="Cambria Math" panose="02040503050406030204" pitchFamily="18" charset="0"/>
                              </a:rPr>
                              <m:t>𝑦</m:t>
                            </m:r>
                          </m:e>
                        </m:acc>
                      </m:e>
                    </m:nary>
                  </m:oMath>
                </a14:m>
                <a:r>
                  <a:rPr lang="en-US" sz="1800" dirty="0">
                    <a:solidFill>
                      <a:srgbClr val="0070C0"/>
                    </a:solidFill>
                    <a:latin typeface="Arial" panose="020B0604020202020204" pitchFamily="34" charset="0"/>
                    <a:cs typeface="Arial" panose="020B0604020202020204" pitchFamily="34" charset="0"/>
                  </a:rPr>
                  <a:t>-</a:t>
                </a:r>
                <a14:m>
                  <m:oMath xmlns:m="http://schemas.openxmlformats.org/officeDocument/2006/math">
                    <m:sSub>
                      <m:sSubPr>
                        <m:ctrlPr>
                          <a:rPr lang="en-US" sz="1800" i="1" smtClean="0">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rPr>
                          <m:t>𝑦</m:t>
                        </m:r>
                      </m:e>
                      <m:sub>
                        <m:r>
                          <a:rPr lang="en-US" sz="1800" b="0" i="1" smtClean="0">
                            <a:solidFill>
                              <a:srgbClr val="0070C0"/>
                            </a:solidFill>
                            <a:latin typeface="Cambria Math" panose="02040503050406030204" pitchFamily="18" charset="0"/>
                          </a:rPr>
                          <m:t>𝑖</m:t>
                        </m:r>
                      </m:sub>
                    </m:sSub>
                  </m:oMath>
                </a14:m>
                <a:r>
                  <a:rPr lang="en-US" sz="1800" dirty="0">
                    <a:solidFill>
                      <a:srgbClr val="0070C0"/>
                    </a:solidFill>
                    <a:latin typeface="Arial" panose="020B0604020202020204" pitchFamily="34" charset="0"/>
                    <a:cs typeface="Arial" panose="020B0604020202020204" pitchFamily="34" charset="0"/>
                  </a:rPr>
                  <a:t>)</a:t>
                </a:r>
                <a:r>
                  <a:rPr lang="en-US" sz="1800" baseline="30000" dirty="0">
                    <a:solidFill>
                      <a:srgbClr val="0070C0"/>
                    </a:solidFill>
                    <a:latin typeface="Arial" panose="020B0604020202020204" pitchFamily="34" charset="0"/>
                    <a:cs typeface="Arial" panose="020B0604020202020204" pitchFamily="34" charset="0"/>
                  </a:rPr>
                  <a:t>2</a:t>
                </a:r>
                <a:r>
                  <a:rPr lang="en-US" sz="1800" dirty="0">
                    <a:solidFill>
                      <a:srgbClr val="0070C0"/>
                    </a:solidFill>
                    <a:latin typeface="Arial" panose="020B0604020202020204" pitchFamily="34" charset="0"/>
                    <a:cs typeface="Arial" panose="020B0604020202020204" pitchFamily="34" charset="0"/>
                  </a:rPr>
                  <a:t>    </a:t>
                </a:r>
                <a:r>
                  <a:rPr lang="en-US" sz="1800" dirty="0">
                    <a:latin typeface="Avenir Next LT Pro" panose="020B0504020202020204" pitchFamily="34" charset="77"/>
                    <a:cs typeface="Arial" panose="020B0604020202020204" pitchFamily="34" charset="0"/>
                  </a:rPr>
                  <a:t>(outputs are continuous real values)</a:t>
                </a:r>
              </a:p>
              <a:p>
                <a:pPr marL="0" indent="0">
                  <a:buNone/>
                </a:pPr>
                <a:endParaRPr lang="en-US" sz="1800" baseline="30000" dirty="0">
                  <a:latin typeface="Arial" panose="020B0604020202020204" pitchFamily="34" charset="0"/>
                  <a:cs typeface="Arial" panose="020B0604020202020204" pitchFamily="34" charset="0"/>
                </a:endParaRPr>
              </a:p>
              <a:p>
                <a:pPr marL="0" indent="0">
                  <a:buNone/>
                </a:pPr>
                <a:r>
                  <a:rPr lang="en-US" sz="1800" dirty="0">
                    <a:solidFill>
                      <a:srgbClr val="FF0000"/>
                    </a:solidFill>
                    <a:latin typeface="Avenir Next LT Pro" panose="020B0504020202020204" pitchFamily="34" charset="77"/>
                    <a:cs typeface="Arial" panose="020B0604020202020204" pitchFamily="34" charset="0"/>
                  </a:rPr>
                  <a:t>Classification Problems </a:t>
                </a:r>
                <a:r>
                  <a:rPr lang="en-US" sz="1800" dirty="0">
                    <a:latin typeface="Avenir Next LT Pro" panose="020B0504020202020204" pitchFamily="34" charset="77"/>
                    <a:cs typeface="Arial" panose="020B0604020202020204" pitchFamily="34" charset="0"/>
                  </a:rPr>
                  <a:t>: the common loss/cost function </a:t>
                </a:r>
                <a:r>
                  <a:rPr lang="en-US" sz="1800" dirty="0">
                    <a:solidFill>
                      <a:srgbClr val="C00000"/>
                    </a:solidFill>
                    <a:latin typeface="Avenir Next LT Pro" panose="020B0504020202020204" pitchFamily="34" charset="77"/>
                    <a:cs typeface="Arial" panose="020B0604020202020204" pitchFamily="34" charset="0"/>
                  </a:rPr>
                  <a:t>Categorical Cross Entropy</a:t>
                </a:r>
                <a:r>
                  <a:rPr lang="en-US" sz="1800" dirty="0">
                    <a:latin typeface="Avenir Next LT Pro" panose="020B0504020202020204" pitchFamily="34" charset="77"/>
                    <a:cs typeface="Arial" panose="020B0604020202020204" pitchFamily="34" charset="0"/>
                  </a:rPr>
                  <a:t> function</a:t>
                </a:r>
              </a:p>
              <a:p>
                <a:pPr marL="0" indent="0">
                  <a:buNone/>
                </a:pPr>
                <a:r>
                  <a:rPr lang="en-US" sz="1800" baseline="300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                                             </a:t>
                </a:r>
                <a:r>
                  <a:rPr lang="en-US" sz="1800" dirty="0">
                    <a:solidFill>
                      <a:srgbClr val="0070C0"/>
                    </a:solidFill>
                    <a:latin typeface="Arial" panose="020B0604020202020204" pitchFamily="34" charset="0"/>
                    <a:cs typeface="Arial" panose="020B0604020202020204" pitchFamily="34" charset="0"/>
                  </a:rPr>
                  <a:t>L = </a:t>
                </a:r>
                <a14:m>
                  <m:oMath xmlns:m="http://schemas.openxmlformats.org/officeDocument/2006/math">
                    <m:r>
                      <a:rPr lang="en-US" sz="1800" b="0" i="1" smtClean="0">
                        <a:solidFill>
                          <a:srgbClr val="0070C0"/>
                        </a:solidFill>
                        <a:latin typeface="Cambria Math" panose="02040503050406030204" pitchFamily="18" charset="0"/>
                      </a:rPr>
                      <m:t>− </m:t>
                    </m:r>
                    <m:nary>
                      <m:naryPr>
                        <m:chr m:val="∑"/>
                        <m:ctrlPr>
                          <a:rPr lang="en-US" sz="1800" b="0" i="1" smtClean="0">
                            <a:solidFill>
                              <a:srgbClr val="0070C0"/>
                            </a:solidFill>
                            <a:latin typeface="Cambria Math" panose="02040503050406030204" pitchFamily="18" charset="0"/>
                          </a:rPr>
                        </m:ctrlPr>
                      </m:naryPr>
                      <m:sub>
                        <m:r>
                          <m:rPr>
                            <m:brk m:alnAt="23"/>
                          </m:rPr>
                          <a:rPr lang="en-US" sz="1800" b="0" i="1" smtClean="0">
                            <a:solidFill>
                              <a:srgbClr val="0070C0"/>
                            </a:solidFill>
                            <a:latin typeface="Cambria Math" panose="02040503050406030204" pitchFamily="18" charset="0"/>
                          </a:rPr>
                          <m:t>𝑖</m:t>
                        </m:r>
                        <m:r>
                          <a:rPr lang="en-US" sz="1800" b="0" i="1" smtClean="0">
                            <a:solidFill>
                              <a:srgbClr val="0070C0"/>
                            </a:solidFill>
                            <a:latin typeface="Cambria Math" panose="02040503050406030204" pitchFamily="18" charset="0"/>
                          </a:rPr>
                          <m:t>=1</m:t>
                        </m:r>
                      </m:sub>
                      <m:sup>
                        <m:r>
                          <a:rPr lang="en-US" sz="1800" b="0" i="1" smtClean="0">
                            <a:solidFill>
                              <a:srgbClr val="0070C0"/>
                            </a:solidFill>
                            <a:latin typeface="Cambria Math" panose="02040503050406030204" pitchFamily="18" charset="0"/>
                          </a:rPr>
                          <m:t>𝑛</m:t>
                        </m:r>
                      </m:sup>
                      <m:e>
                        <m:sSub>
                          <m:sSubPr>
                            <m:ctrlPr>
                              <a:rPr lang="en-US" sz="1800" b="0" i="1" smtClean="0">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rPr>
                              <m:t>𝑦</m:t>
                            </m:r>
                          </m:e>
                          <m:sub>
                            <m:r>
                              <a:rPr lang="en-US" sz="1800" b="0" i="1" smtClean="0">
                                <a:solidFill>
                                  <a:srgbClr val="0070C0"/>
                                </a:solidFill>
                                <a:latin typeface="Cambria Math" panose="02040503050406030204" pitchFamily="18" charset="0"/>
                              </a:rPr>
                              <m:t>𝑖</m:t>
                            </m:r>
                          </m:sub>
                        </m:sSub>
                        <m:r>
                          <a:rPr lang="en-US" sz="1800" b="0" i="1" smtClean="0">
                            <a:solidFill>
                              <a:srgbClr val="0070C0"/>
                            </a:solidFill>
                            <a:latin typeface="Cambria Math" panose="02040503050406030204" pitchFamily="18" charset="0"/>
                          </a:rPr>
                          <m:t> </m:t>
                        </m:r>
                        <m:r>
                          <a:rPr lang="en-US" sz="1800" b="0" i="1" smtClean="0">
                            <a:solidFill>
                              <a:srgbClr val="0070C0"/>
                            </a:solidFill>
                            <a:latin typeface="Cambria Math" panose="02040503050406030204" pitchFamily="18" charset="0"/>
                            <a:ea typeface="Cambria Math" panose="02040503050406030204" pitchFamily="18" charset="0"/>
                          </a:rPr>
                          <m:t>∙</m:t>
                        </m:r>
                        <m:r>
                          <m:rPr>
                            <m:sty m:val="p"/>
                          </m:rPr>
                          <a:rPr lang="en-US" sz="1800" b="0" i="0" smtClean="0">
                            <a:solidFill>
                              <a:srgbClr val="0070C0"/>
                            </a:solidFill>
                            <a:latin typeface="Cambria Math" panose="02040503050406030204" pitchFamily="18" charset="0"/>
                            <a:ea typeface="Cambria Math" panose="02040503050406030204" pitchFamily="18" charset="0"/>
                          </a:rPr>
                          <m:t>ln</m:t>
                        </m:r>
                        <m:r>
                          <a:rPr lang="en-US" sz="1800" b="0" i="1" smtClean="0">
                            <a:solidFill>
                              <a:srgbClr val="0070C0"/>
                            </a:solidFill>
                            <a:latin typeface="Cambria Math" panose="02040503050406030204" pitchFamily="18" charset="0"/>
                            <a:ea typeface="Cambria Math" panose="02040503050406030204" pitchFamily="18" charset="0"/>
                          </a:rPr>
                          <m:t>⁡(</m:t>
                        </m:r>
                        <m:acc>
                          <m:accPr>
                            <m:chr m:val="̂"/>
                            <m:ctrlPr>
                              <a:rPr lang="en-US" sz="1800" b="0" i="1" smtClean="0">
                                <a:solidFill>
                                  <a:srgbClr val="0070C0"/>
                                </a:solidFill>
                                <a:latin typeface="Cambria Math" panose="02040503050406030204" pitchFamily="18" charset="0"/>
                                <a:ea typeface="Cambria Math" panose="02040503050406030204" pitchFamily="18" charset="0"/>
                              </a:rPr>
                            </m:ctrlPr>
                          </m:accPr>
                          <m:e>
                            <m:sSub>
                              <m:sSubPr>
                                <m:ctrlPr>
                                  <a:rPr lang="en-US" sz="1800" b="0" i="1" smtClean="0">
                                    <a:solidFill>
                                      <a:srgbClr val="0070C0"/>
                                    </a:solidFill>
                                    <a:latin typeface="Cambria Math" panose="02040503050406030204" pitchFamily="18" charset="0"/>
                                    <a:ea typeface="Cambria Math" panose="02040503050406030204" pitchFamily="18" charset="0"/>
                                  </a:rPr>
                                </m:ctrlPr>
                              </m:sSubPr>
                              <m:e>
                                <m:r>
                                  <a:rPr lang="en-US" sz="1800" b="0" i="1" smtClean="0">
                                    <a:solidFill>
                                      <a:srgbClr val="0070C0"/>
                                    </a:solidFill>
                                    <a:latin typeface="Cambria Math" panose="02040503050406030204" pitchFamily="18" charset="0"/>
                                    <a:ea typeface="Cambria Math" panose="02040503050406030204" pitchFamily="18" charset="0"/>
                                  </a:rPr>
                                  <m:t>𝑦</m:t>
                                </m:r>
                              </m:e>
                              <m:sub>
                                <m:r>
                                  <a:rPr lang="en-US" sz="1800" b="0" i="1" smtClean="0">
                                    <a:solidFill>
                                      <a:srgbClr val="0070C0"/>
                                    </a:solidFill>
                                    <a:latin typeface="Cambria Math" panose="02040503050406030204" pitchFamily="18" charset="0"/>
                                    <a:ea typeface="Cambria Math" panose="02040503050406030204" pitchFamily="18" charset="0"/>
                                  </a:rPr>
                                  <m:t>𝑖</m:t>
                                </m:r>
                              </m:sub>
                            </m:sSub>
                          </m:e>
                        </m:acc>
                        <m:r>
                          <a:rPr lang="en-US" sz="1800" b="0" i="1" smtClean="0">
                            <a:solidFill>
                              <a:srgbClr val="0070C0"/>
                            </a:solidFill>
                            <a:latin typeface="Cambria Math" panose="02040503050406030204" pitchFamily="18" charset="0"/>
                          </a:rPr>
                          <m:t>)</m:t>
                        </m:r>
                      </m:e>
                    </m:nary>
                  </m:oMath>
                </a14:m>
                <a:r>
                  <a:rPr lang="en-US" sz="1800" dirty="0">
                    <a:latin typeface="Arial" panose="020B0604020202020204" pitchFamily="34" charset="0"/>
                    <a:cs typeface="Arial" panose="020B0604020202020204" pitchFamily="34" charset="0"/>
                  </a:rPr>
                  <a:t>.  </a:t>
                </a:r>
                <a:r>
                  <a:rPr lang="en-US" sz="1800" dirty="0">
                    <a:latin typeface="Avenir Next LT Pro" panose="020B0504020202020204" pitchFamily="34" charset="77"/>
                    <a:cs typeface="Arial" panose="020B0604020202020204" pitchFamily="34" charset="0"/>
                  </a:rPr>
                  <a:t>(outputs are probability values)</a:t>
                </a:r>
              </a:p>
            </p:txBody>
          </p:sp>
        </mc:Choice>
        <mc:Fallback xmlns="">
          <p:sp>
            <p:nvSpPr>
              <p:cNvPr id="3" name="Content Placeholder 2">
                <a:extLst>
                  <a:ext uri="{FF2B5EF4-FFF2-40B4-BE49-F238E27FC236}">
                    <a16:creationId xmlns:a16="http://schemas.microsoft.com/office/drawing/2014/main" id="{B2AEEA1F-A576-12CA-607A-EDEEA1D94E1E}"/>
                  </a:ext>
                </a:extLst>
              </p:cNvPr>
              <p:cNvSpPr>
                <a:spLocks noGrp="1" noRot="1" noChangeAspect="1" noMove="1" noResize="1" noEditPoints="1" noAdjustHandles="1" noChangeArrowheads="1" noChangeShapeType="1" noTextEdit="1"/>
              </p:cNvSpPr>
              <p:nvPr>
                <p:ph idx="1"/>
              </p:nvPr>
            </p:nvSpPr>
            <p:spPr>
              <a:xfrm>
                <a:off x="838200" y="1825624"/>
                <a:ext cx="10515600" cy="4599889"/>
              </a:xfrm>
              <a:blipFill>
                <a:blip r:embed="rId2"/>
                <a:stretch>
                  <a:fillRect l="-603" t="-1102" b="-275"/>
                </a:stretch>
              </a:blipFill>
            </p:spPr>
            <p:txBody>
              <a:bodyPr/>
              <a:lstStyle/>
              <a:p>
                <a:r>
                  <a:rPr lang="en-US">
                    <a:noFill/>
                  </a:rPr>
                  <a:t> </a:t>
                </a:r>
              </a:p>
            </p:txBody>
          </p:sp>
        </mc:Fallback>
      </mc:AlternateContent>
    </p:spTree>
    <p:extLst>
      <p:ext uri="{BB962C8B-B14F-4D97-AF65-F5344CB8AC3E}">
        <p14:creationId xmlns:p14="http://schemas.microsoft.com/office/powerpoint/2010/main" val="3027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B2519-0EB8-22C0-C440-629140427169}"/>
              </a:ext>
            </a:extLst>
          </p:cNvPr>
          <p:cNvSpPr>
            <a:spLocks noGrp="1"/>
          </p:cNvSpPr>
          <p:nvPr>
            <p:ph type="title"/>
          </p:nvPr>
        </p:nvSpPr>
        <p:spPr>
          <a:xfrm>
            <a:off x="838200" y="365126"/>
            <a:ext cx="10515600" cy="573988"/>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Minimize the Loss Function though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EA6C9D-9574-E4B9-7174-B7EA22E0FE75}"/>
                  </a:ext>
                </a:extLst>
              </p:cNvPr>
              <p:cNvSpPr>
                <a:spLocks noGrp="1"/>
              </p:cNvSpPr>
              <p:nvPr>
                <p:ph idx="1"/>
              </p:nvPr>
            </p:nvSpPr>
            <p:spPr>
              <a:xfrm>
                <a:off x="838200" y="1297459"/>
                <a:ext cx="10515600" cy="4879504"/>
              </a:xfrm>
            </p:spPr>
            <p:txBody>
              <a:bodyPr>
                <a:normAutofit lnSpcReduction="10000"/>
              </a:bodyPr>
              <a:lstStyle/>
              <a:p>
                <a:r>
                  <a:rPr lang="en-US" sz="1800" dirty="0">
                    <a:latin typeface="Avenir Next LT Pro" panose="020B0504020202020204" pitchFamily="34" charset="77"/>
                  </a:rPr>
                  <a:t>The Loss Function </a:t>
                </a:r>
                <a14:m>
                  <m:oMath xmlns:m="http://schemas.openxmlformats.org/officeDocument/2006/math">
                    <m:r>
                      <a:rPr lang="en-US" b="0" i="1" dirty="0" smtClean="0">
                        <a:solidFill>
                          <a:srgbClr val="FF0000"/>
                        </a:solidFill>
                        <a:latin typeface="Cambria Math" panose="02040503050406030204" pitchFamily="18" charset="0"/>
                      </a:rPr>
                      <m:t>𝐿</m:t>
                    </m:r>
                    <m:d>
                      <m:dPr>
                        <m:ctrlPr>
                          <a:rPr lang="en-US" b="0" i="1" dirty="0" smtClean="0">
                            <a:solidFill>
                              <a:srgbClr val="FF0000"/>
                            </a:solidFill>
                            <a:latin typeface="Cambria Math" panose="02040503050406030204" pitchFamily="18" charset="0"/>
                          </a:rPr>
                        </m:ctrlPr>
                      </m:dPr>
                      <m:e>
                        <m:r>
                          <a:rPr lang="en-US" b="0" i="1" dirty="0" smtClean="0">
                            <a:solidFill>
                              <a:srgbClr val="FF0000"/>
                            </a:solidFill>
                            <a:latin typeface="Cambria Math" panose="02040503050406030204" pitchFamily="18" charset="0"/>
                          </a:rPr>
                          <m:t>𝑤</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𝑏</m:t>
                        </m:r>
                      </m:e>
                    </m:d>
                  </m:oMath>
                </a14:m>
                <a:r>
                  <a:rPr lang="en-US" dirty="0"/>
                  <a:t> </a:t>
                </a:r>
                <a:r>
                  <a:rPr lang="en-US" sz="1800" dirty="0">
                    <a:latin typeface="Avenir Next LT Pro" panose="020B0504020202020204" pitchFamily="34" charset="77"/>
                  </a:rPr>
                  <a:t>is a (</a:t>
                </a:r>
                <a:r>
                  <a:rPr lang="en-US" sz="1800" dirty="0" err="1">
                    <a:latin typeface="Avenir Next LT Pro" panose="020B0504020202020204" pitchFamily="34" charset="77"/>
                  </a:rPr>
                  <a:t>a.e.</a:t>
                </a:r>
                <a:r>
                  <a:rPr lang="en-US" sz="1800" dirty="0">
                    <a:latin typeface="Avenir Next LT Pro" panose="020B0504020202020204" pitchFamily="34" charset="77"/>
                  </a:rPr>
                  <a:t>) </a:t>
                </a:r>
                <a:r>
                  <a:rPr lang="en-US" sz="1800" dirty="0">
                    <a:solidFill>
                      <a:srgbClr val="C00000"/>
                    </a:solidFill>
                    <a:latin typeface="Avenir Next LT Pro" panose="020B0504020202020204" pitchFamily="34" charset="77"/>
                  </a:rPr>
                  <a:t>differentiable function </a:t>
                </a:r>
                <a:r>
                  <a:rPr lang="en-US" sz="1800" dirty="0">
                    <a:latin typeface="Avenir Next LT Pro" panose="020B0504020202020204" pitchFamily="34" charset="77"/>
                  </a:rPr>
                  <a:t>of all the </a:t>
                </a:r>
                <a:r>
                  <a:rPr lang="en-US" sz="1800" dirty="0">
                    <a:solidFill>
                      <a:srgbClr val="C00000"/>
                    </a:solidFill>
                    <a:latin typeface="Avenir Next LT Pro" panose="020B0504020202020204" pitchFamily="34" charset="77"/>
                  </a:rPr>
                  <a:t>weight</a:t>
                </a:r>
                <a:r>
                  <a:rPr lang="en-US" sz="1800" dirty="0">
                    <a:latin typeface="Avenir Next LT Pro" panose="020B0504020202020204" pitchFamily="34" charset="77"/>
                  </a:rPr>
                  <a:t> and </a:t>
                </a:r>
                <a:r>
                  <a:rPr lang="en-US" sz="1800" dirty="0">
                    <a:solidFill>
                      <a:srgbClr val="C00000"/>
                    </a:solidFill>
                    <a:latin typeface="Avenir Next LT Pro" panose="020B0504020202020204" pitchFamily="34" charset="77"/>
                  </a:rPr>
                  <a:t>bias</a:t>
                </a:r>
                <a:r>
                  <a:rPr lang="en-US" sz="1800" dirty="0">
                    <a:latin typeface="Avenir Next LT Pro" panose="020B0504020202020204" pitchFamily="34" charset="77"/>
                  </a:rPr>
                  <a:t> parameters.</a:t>
                </a:r>
              </a:p>
              <a:p>
                <a:endParaRPr lang="en-US" dirty="0"/>
              </a:p>
              <a:p>
                <a:r>
                  <a:rPr lang="en-US" sz="1800" dirty="0">
                    <a:latin typeface="Avenir Next LT Pro" panose="020B0504020202020204" pitchFamily="34" charset="77"/>
                  </a:rPr>
                  <a:t>We seek to optimize it by finding a </a:t>
                </a:r>
                <a:r>
                  <a:rPr lang="en-US" sz="1800" dirty="0">
                    <a:solidFill>
                      <a:srgbClr val="C00000"/>
                    </a:solidFill>
                    <a:latin typeface="Avenir Next LT Pro" panose="020B0504020202020204" pitchFamily="34" charset="77"/>
                  </a:rPr>
                  <a:t>suitable</a:t>
                </a:r>
                <a:r>
                  <a:rPr lang="en-US" sz="1800" dirty="0">
                    <a:latin typeface="Avenir Next LT Pro" panose="020B0504020202020204" pitchFamily="34" charset="77"/>
                  </a:rPr>
                  <a:t> (local) </a:t>
                </a:r>
                <a:r>
                  <a:rPr lang="en-US" sz="1800" dirty="0">
                    <a:solidFill>
                      <a:srgbClr val="C00000"/>
                    </a:solidFill>
                    <a:latin typeface="Avenir Next LT Pro" panose="020B0504020202020204" pitchFamily="34" charset="77"/>
                  </a:rPr>
                  <a:t>minimum</a:t>
                </a:r>
                <a:r>
                  <a:rPr lang="en-US" sz="1800" dirty="0">
                    <a:latin typeface="Avenir Next LT Pro" panose="020B0504020202020204" pitchFamily="34" charset="77"/>
                  </a:rPr>
                  <a:t> using the method of </a:t>
                </a:r>
                <a:r>
                  <a:rPr lang="en-US" sz="1800" dirty="0">
                    <a:solidFill>
                      <a:srgbClr val="C00000"/>
                    </a:solidFill>
                    <a:latin typeface="Avenir Next LT Pro" panose="020B0504020202020204" pitchFamily="34" charset="77"/>
                  </a:rPr>
                  <a:t>gradient descent</a:t>
                </a:r>
                <a:r>
                  <a:rPr lang="en-US" sz="1800" dirty="0">
                    <a:latin typeface="Avenir Next LT Pro" panose="020B0504020202020204" pitchFamily="34" charset="77"/>
                  </a:rPr>
                  <a:t>.</a:t>
                </a:r>
              </a:p>
              <a:p>
                <a:pPr marL="0" indent="0">
                  <a:buNone/>
                </a:pPr>
                <a:endParaRPr lang="en-US" dirty="0"/>
              </a:p>
              <a:p>
                <a:r>
                  <a:rPr lang="en-US" sz="1800" dirty="0">
                    <a:latin typeface="Avenir Next LT Pro" panose="020B0504020202020204" pitchFamily="34" charset="77"/>
                  </a:rPr>
                  <a:t>The gradient </a:t>
                </a:r>
                <a14:m>
                  <m:oMath xmlns:m="http://schemas.openxmlformats.org/officeDocument/2006/math">
                    <m:r>
                      <m:rPr>
                        <m:sty m:val="p"/>
                      </m:rP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𝐿</m:t>
                    </m:r>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𝑤</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𝑏</m:t>
                        </m:r>
                      </m:e>
                    </m:d>
                  </m:oMath>
                </a14:m>
                <a:r>
                  <a:rPr lang="en-US" dirty="0"/>
                  <a:t> </a:t>
                </a:r>
                <a:r>
                  <a:rPr lang="en-US" sz="1800" dirty="0">
                    <a:latin typeface="Avenir Next LT Pro" panose="020B0504020202020204" pitchFamily="34" charset="77"/>
                  </a:rPr>
                  <a:t>is a vector of partial derivatives of the Loss Function with respect to all the weight and bias parameters. It points to the direction of steepest ascent. We take the opposite direction for </a:t>
                </a:r>
                <a:r>
                  <a:rPr lang="en-US" sz="1800" dirty="0">
                    <a:solidFill>
                      <a:srgbClr val="FF0000"/>
                    </a:solidFill>
                    <a:latin typeface="Avenir Next LT Pro" panose="020B0504020202020204" pitchFamily="34" charset="77"/>
                  </a:rPr>
                  <a:t>gradient descent</a:t>
                </a:r>
                <a:r>
                  <a:rPr lang="en-US" sz="1800" dirty="0">
                    <a:latin typeface="Avenir Next LT Pro" panose="020B0504020202020204" pitchFamily="34" charset="77"/>
                  </a:rPr>
                  <a:t>.</a:t>
                </a:r>
              </a:p>
              <a:p>
                <a:pPr marL="0" indent="0">
                  <a:buNone/>
                </a:pPr>
                <a:endParaRPr lang="en-US" dirty="0"/>
              </a:p>
              <a:p>
                <a:r>
                  <a:rPr lang="en-US" sz="1800" dirty="0">
                    <a:latin typeface="Avenir Next LT Pro" panose="020B0504020202020204" pitchFamily="34" charset="77"/>
                  </a:rPr>
                  <a:t>If</a:t>
                </a:r>
                <a:r>
                  <a:rPr lang="en-US" dirty="0"/>
                  <a:t> </a:t>
                </a:r>
                <a14:m>
                  <m:oMath xmlns:m="http://schemas.openxmlformats.org/officeDocument/2006/math">
                    <m:d>
                      <m:dPr>
                        <m:ctrlPr>
                          <a:rPr lang="en-US" i="1" smtClean="0">
                            <a:solidFill>
                              <a:srgbClr val="FF0000"/>
                            </a:solidFill>
                            <a:latin typeface="Cambria Math" panose="02040503050406030204" pitchFamily="18" charset="0"/>
                          </a:rPr>
                        </m:ctrlPr>
                      </m:dPr>
                      <m:e>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𝑤</m:t>
                            </m:r>
                          </m:e>
                          <m:sup>
                            <m:r>
                              <a:rPr lang="en-US" b="0" i="1" smtClean="0">
                                <a:solidFill>
                                  <a:srgbClr val="FF0000"/>
                                </a:solidFill>
                                <a:latin typeface="Cambria Math" panose="02040503050406030204" pitchFamily="18" charset="0"/>
                              </a:rPr>
                              <m:t>+</m:t>
                            </m:r>
                          </m:sup>
                        </m:sSup>
                        <m:r>
                          <a:rPr lang="en-US" b="0" i="1" smtClean="0">
                            <a:solidFill>
                              <a:srgbClr val="FF0000"/>
                            </a:solidFill>
                            <a:latin typeface="Cambria Math" panose="02040503050406030204" pitchFamily="18" charset="0"/>
                          </a:rPr>
                          <m:t>; </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𝑏</m:t>
                            </m:r>
                          </m:e>
                          <m:sup>
                            <m:r>
                              <a:rPr lang="en-US" b="0" i="1" smtClean="0">
                                <a:solidFill>
                                  <a:srgbClr val="FF0000"/>
                                </a:solidFill>
                                <a:latin typeface="Cambria Math" panose="02040503050406030204" pitchFamily="18" charset="0"/>
                              </a:rPr>
                              <m:t>+</m:t>
                            </m:r>
                          </m:sup>
                        </m:sSup>
                      </m:e>
                    </m:d>
                    <m:r>
                      <a:rPr lang="en-US" b="0" i="1" smtClean="0">
                        <a:solidFill>
                          <a:srgbClr val="FF0000"/>
                        </a:solidFill>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𝑤</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m:t>
                        </m:r>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 </m:t>
                    </m:r>
                    <m:r>
                      <m:rPr>
                        <m:sty m:val="p"/>
                      </m:rP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𝐿</m:t>
                    </m:r>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𝑤</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 </m:t>
                    </m:r>
                  </m:oMath>
                </a14:m>
                <a:r>
                  <a:rPr lang="en-US" sz="1800" dirty="0">
                    <a:latin typeface="Avenir Next LT Pro" panose="020B0504020202020204" pitchFamily="34" charset="77"/>
                  </a:rPr>
                  <a:t>then</a:t>
                </a:r>
                <a:r>
                  <a:rPr lang="en-US" dirty="0"/>
                  <a:t> </a:t>
                </a:r>
                <a14:m>
                  <m:oMath xmlns:m="http://schemas.openxmlformats.org/officeDocument/2006/math">
                    <m:r>
                      <a:rPr lang="en-US" b="0" i="1" smtClean="0">
                        <a:solidFill>
                          <a:srgbClr val="FF0000"/>
                        </a:solidFill>
                        <a:latin typeface="Cambria Math" panose="02040503050406030204" pitchFamily="18" charset="0"/>
                      </a:rPr>
                      <m:t>𝐿</m:t>
                    </m:r>
                    <m:d>
                      <m:dPr>
                        <m:ctrlPr>
                          <a:rPr lang="en-US" b="0" i="1" smtClean="0">
                            <a:solidFill>
                              <a:srgbClr val="FF0000"/>
                            </a:solidFill>
                            <a:latin typeface="Cambria Math" panose="02040503050406030204" pitchFamily="18" charset="0"/>
                          </a:rPr>
                        </m:ctrlPr>
                      </m:dPr>
                      <m:e>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𝑤</m:t>
                            </m:r>
                          </m:e>
                          <m:sup>
                            <m:r>
                              <a:rPr lang="en-US" b="0" i="1" smtClean="0">
                                <a:solidFill>
                                  <a:srgbClr val="FF0000"/>
                                </a:solidFill>
                                <a:latin typeface="Cambria Math" panose="02040503050406030204" pitchFamily="18" charset="0"/>
                              </a:rPr>
                              <m:t>+</m:t>
                            </m:r>
                          </m:sup>
                        </m:sSup>
                        <m:r>
                          <a:rPr lang="en-US" b="0" i="1" smtClean="0">
                            <a:solidFill>
                              <a:srgbClr val="FF0000"/>
                            </a:solidFill>
                            <a:latin typeface="Cambria Math" panose="02040503050406030204" pitchFamily="18" charset="0"/>
                          </a:rPr>
                          <m:t>;</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𝑏</m:t>
                            </m:r>
                          </m:e>
                          <m:sup>
                            <m:r>
                              <a:rPr lang="en-US" b="0" i="1" smtClean="0">
                                <a:solidFill>
                                  <a:srgbClr val="FF0000"/>
                                </a:solidFill>
                                <a:latin typeface="Cambria Math" panose="02040503050406030204" pitchFamily="18" charset="0"/>
                              </a:rPr>
                              <m:t>+</m:t>
                            </m:r>
                          </m:sup>
                        </m:sSup>
                      </m:e>
                    </m:d>
                    <m:r>
                      <a:rPr lang="en-US" b="0" i="1" smtClean="0">
                        <a:solidFill>
                          <a:srgbClr val="FF0000"/>
                        </a:solidFill>
                        <a:latin typeface="Cambria Math" panose="02040503050406030204" pitchFamily="18" charset="0"/>
                      </a:rPr>
                      <m:t>&lt;</m:t>
                    </m:r>
                    <m:r>
                      <a:rPr lang="en-US" b="0" i="1" smtClean="0">
                        <a:solidFill>
                          <a:srgbClr val="FF0000"/>
                        </a:solidFill>
                        <a:latin typeface="Cambria Math" panose="02040503050406030204" pitchFamily="18" charset="0"/>
                      </a:rPr>
                      <m:t>𝐿</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𝑤</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m:t>
                        </m:r>
                      </m:e>
                    </m:d>
                  </m:oMath>
                </a14:m>
                <a:endParaRPr lang="en-US" b="0" dirty="0"/>
              </a:p>
              <a:p>
                <a:pPr marL="0" indent="0">
                  <a:buNone/>
                </a:pPr>
                <a:r>
                  <a:rPr lang="en-US" dirty="0"/>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&gt;0</m:t>
                    </m:r>
                    <m:r>
                      <a:rPr lang="en-US" b="0" i="1" smtClean="0">
                        <a:latin typeface="Cambria Math" panose="02040503050406030204" pitchFamily="18" charset="0"/>
                        <a:ea typeface="Cambria Math" panose="02040503050406030204" pitchFamily="18" charset="0"/>
                      </a:rPr>
                      <m:t> </m:t>
                    </m:r>
                  </m:oMath>
                </a14:m>
                <a:r>
                  <a:rPr lang="en-US" sz="1800" dirty="0">
                    <a:latin typeface="Avenir Next LT Pro" panose="020B0504020202020204" pitchFamily="34" charset="77"/>
                  </a:rPr>
                  <a:t>(small) is called the </a:t>
                </a:r>
                <a:r>
                  <a:rPr lang="en-US" sz="1800" dirty="0">
                    <a:solidFill>
                      <a:srgbClr val="C00000"/>
                    </a:solidFill>
                    <a:latin typeface="Avenir Next LT Pro" panose="020B0504020202020204" pitchFamily="34" charset="77"/>
                  </a:rPr>
                  <a:t>learning rate</a:t>
                </a:r>
                <a:r>
                  <a:rPr lang="en-US" sz="1800" dirty="0">
                    <a:latin typeface="Avenir Next LT Pro" panose="020B0504020202020204" pitchFamily="34" charset="77"/>
                  </a:rPr>
                  <a:t>.</a:t>
                </a:r>
              </a:p>
            </p:txBody>
          </p:sp>
        </mc:Choice>
        <mc:Fallback xmlns="">
          <p:sp>
            <p:nvSpPr>
              <p:cNvPr id="3" name="Content Placeholder 2">
                <a:extLst>
                  <a:ext uri="{FF2B5EF4-FFF2-40B4-BE49-F238E27FC236}">
                    <a16:creationId xmlns:a16="http://schemas.microsoft.com/office/drawing/2014/main" id="{CBEA6C9D-9574-E4B9-7174-B7EA22E0FE75}"/>
                  </a:ext>
                </a:extLst>
              </p:cNvPr>
              <p:cNvSpPr>
                <a:spLocks noGrp="1" noRot="1" noChangeAspect="1" noMove="1" noResize="1" noEditPoints="1" noAdjustHandles="1" noChangeArrowheads="1" noChangeShapeType="1" noTextEdit="1"/>
              </p:cNvSpPr>
              <p:nvPr>
                <p:ph idx="1"/>
              </p:nvPr>
            </p:nvSpPr>
            <p:spPr>
              <a:xfrm>
                <a:off x="838200" y="1297459"/>
                <a:ext cx="10515600" cy="4879504"/>
              </a:xfrm>
              <a:blipFill>
                <a:blip r:embed="rId2"/>
                <a:stretch>
                  <a:fillRect l="-483" t="-519" r="-121"/>
                </a:stretch>
              </a:blipFill>
            </p:spPr>
            <p:txBody>
              <a:bodyPr/>
              <a:lstStyle/>
              <a:p>
                <a:r>
                  <a:rPr lang="en-US">
                    <a:noFill/>
                  </a:rPr>
                  <a:t> </a:t>
                </a:r>
              </a:p>
            </p:txBody>
          </p:sp>
        </mc:Fallback>
      </mc:AlternateContent>
    </p:spTree>
    <p:extLst>
      <p:ext uri="{BB962C8B-B14F-4D97-AF65-F5344CB8AC3E}">
        <p14:creationId xmlns:p14="http://schemas.microsoft.com/office/powerpoint/2010/main" val="713390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0525-BF1E-B7A3-EE2E-97D9456FBA52}"/>
              </a:ext>
            </a:extLst>
          </p:cNvPr>
          <p:cNvSpPr>
            <a:spLocks noGrp="1"/>
          </p:cNvSpPr>
          <p:nvPr>
            <p:ph type="title"/>
          </p:nvPr>
        </p:nvSpPr>
        <p:spPr>
          <a:xfrm>
            <a:off x="686834" y="1153572"/>
            <a:ext cx="3200400" cy="4461163"/>
          </a:xfrm>
        </p:spPr>
        <p:txBody>
          <a:bodyPr>
            <a:normAutofit/>
          </a:bodyPr>
          <a:lstStyle/>
          <a:p>
            <a:r>
              <a:rPr lang="en-US" dirty="0">
                <a:solidFill>
                  <a:srgbClr val="FFFFFF"/>
                </a:solidFill>
                <a:latin typeface="Arial" panose="020B0604020202020204" pitchFamily="34" charset="0"/>
                <a:cs typeface="Arial" panose="020B0604020202020204" pitchFamily="34" charset="0"/>
              </a:rPr>
              <a:t>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C2D77A-E54B-5D3A-4DFF-2C8B12E32EEC}"/>
                  </a:ext>
                </a:extLst>
              </p:cNvPr>
              <p:cNvSpPr>
                <a:spLocks noGrp="1"/>
              </p:cNvSpPr>
              <p:nvPr>
                <p:ph idx="1"/>
              </p:nvPr>
            </p:nvSpPr>
            <p:spPr>
              <a:xfrm>
                <a:off x="808076" y="1180213"/>
                <a:ext cx="10237380" cy="5411973"/>
              </a:xfrm>
            </p:spPr>
            <p:txBody>
              <a:bodyPr anchor="ctr">
                <a:normAutofit/>
              </a:bodyPr>
              <a:lstStyle/>
              <a:p>
                <a:pPr marL="0" indent="0">
                  <a:buNone/>
                </a:pPr>
                <a:r>
                  <a:rPr lang="en-US" sz="1800" u="sng" dirty="0">
                    <a:latin typeface="Avenir Next LT Pro" panose="020B0504020202020204" pitchFamily="34" charset="77"/>
                    <a:cs typeface="Arial" panose="020B0604020202020204" pitchFamily="34" charset="0"/>
                  </a:rPr>
                  <a:t>Goal</a:t>
                </a:r>
                <a:r>
                  <a:rPr lang="en-US" sz="1800" dirty="0">
                    <a:latin typeface="Avenir Next LT Pro" panose="020B0504020202020204" pitchFamily="34" charset="77"/>
                    <a:cs typeface="Arial" panose="020B0604020202020204" pitchFamily="34" charset="0"/>
                  </a:rPr>
                  <a:t>: </a:t>
                </a:r>
                <a:r>
                  <a:rPr lang="en-US" sz="1800" dirty="0">
                    <a:solidFill>
                      <a:srgbClr val="C00000"/>
                    </a:solidFill>
                    <a:latin typeface="Avenir Next LT Pro" panose="020B0504020202020204" pitchFamily="34" charset="77"/>
                    <a:cs typeface="Arial" panose="020B0604020202020204" pitchFamily="34" charset="0"/>
                  </a:rPr>
                  <a:t>Find the weights and biases to achieve the lowest loss</a:t>
                </a:r>
                <a:endParaRPr lang="en-US" sz="1800" dirty="0">
                  <a:solidFill>
                    <a:srgbClr val="C00000"/>
                  </a:solidFill>
                  <a:latin typeface="Avenir Next LT Pro" panose="020B0504020202020204" pitchFamily="34" charset="77"/>
                </a:endParaRPr>
              </a:p>
              <a:p>
                <a:pPr marL="0" indent="0">
                  <a:buNone/>
                </a:pPr>
                <a:endParaRPr lang="en-US" sz="1800" dirty="0">
                  <a:latin typeface="Avenir Next LT Pro" panose="020B0504020202020204" pitchFamily="34" charset="77"/>
                </a:endParaRPr>
              </a:p>
              <a:p>
                <a:pPr marL="514350" indent="-514350">
                  <a:buAutoNum type="arabicPeriod"/>
                </a:pPr>
                <a:r>
                  <a:rPr lang="en-US" sz="1800" dirty="0">
                    <a:solidFill>
                      <a:srgbClr val="C00000"/>
                    </a:solidFill>
                    <a:latin typeface="Avenir Next LT Pro" panose="020B0504020202020204" pitchFamily="34" charset="77"/>
                    <a:cs typeface="Arial" panose="020B0604020202020204" pitchFamily="34" charset="0"/>
                  </a:rPr>
                  <a:t>Initialize the network parameters</a:t>
                </a:r>
                <a:r>
                  <a:rPr lang="en-US" sz="1800" dirty="0">
                    <a:latin typeface="Avenir Next LT Pro" panose="020B0504020202020204" pitchFamily="34" charset="77"/>
                    <a:cs typeface="Arial" panose="020B0604020202020204" pitchFamily="34" charset="0"/>
                  </a:rPr>
                  <a:t>: </a:t>
                </a:r>
              </a:p>
              <a:p>
                <a:pPr lvl="1"/>
                <a:r>
                  <a:rPr lang="en-US" sz="1600" dirty="0">
                    <a:latin typeface="Avenir Next LT Pro" panose="020B0504020202020204" pitchFamily="34" charset="77"/>
                    <a:cs typeface="Arial" panose="020B0604020202020204" pitchFamily="34" charset="0"/>
                  </a:rPr>
                  <a:t>assign random weights and biases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𝑤</m:t>
                    </m:r>
                    <m:r>
                      <a:rPr lang="en-US" sz="1800" b="0" i="1" smtClean="0">
                        <a:latin typeface="Cambria Math" panose="02040503050406030204" pitchFamily="18" charset="0"/>
                      </a:rPr>
                      <m:t>;</m:t>
                    </m:r>
                    <m:r>
                      <a:rPr lang="en-US" sz="1800" b="0" i="1" smtClean="0">
                        <a:latin typeface="Cambria Math" panose="02040503050406030204" pitchFamily="18" charset="0"/>
                      </a:rPr>
                      <m:t>𝑏</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𝑁</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0,1</m:t>
                        </m:r>
                      </m:e>
                    </m:d>
                  </m:oMath>
                </a14:m>
                <a:endParaRPr lang="en-US" sz="1800" dirty="0">
                  <a:latin typeface="Arial" panose="020B0604020202020204" pitchFamily="34" charset="0"/>
                  <a:cs typeface="Arial" panose="020B0604020202020204" pitchFamily="34" charset="0"/>
                </a:endParaRPr>
              </a:p>
              <a:p>
                <a:pPr marL="514350" indent="-514350">
                  <a:buAutoNum type="arabicPeriod"/>
                </a:pPr>
                <a:r>
                  <a:rPr lang="en-US" sz="1800" dirty="0">
                    <a:solidFill>
                      <a:srgbClr val="C00000"/>
                    </a:solidFill>
                    <a:latin typeface="Avenir Next LT Pro" panose="020B0504020202020204" pitchFamily="34" charset="77"/>
                    <a:cs typeface="Arial" panose="020B0604020202020204" pitchFamily="34" charset="0"/>
                  </a:rPr>
                  <a:t>Forward propagation</a:t>
                </a:r>
                <a:r>
                  <a:rPr lang="en-US" sz="1800" dirty="0">
                    <a:latin typeface="Avenir Next LT Pro" panose="020B0504020202020204" pitchFamily="34" charset="77"/>
                    <a:cs typeface="Arial" panose="020B0604020202020204" pitchFamily="34" charset="0"/>
                  </a:rPr>
                  <a:t>:</a:t>
                </a:r>
              </a:p>
              <a:p>
                <a:pPr lvl="1"/>
                <a:r>
                  <a:rPr lang="en-US" sz="1600" dirty="0">
                    <a:latin typeface="Avenir Next LT Pro" panose="020B0504020202020204" pitchFamily="34" charset="77"/>
                    <a:cs typeface="Arial" panose="020B0604020202020204" pitchFamily="34" charset="0"/>
                  </a:rPr>
                  <a:t>Feed an input data sample through the NN, calculating the output of each neuron in each layer</a:t>
                </a:r>
              </a:p>
              <a:p>
                <a:pPr lvl="1"/>
                <a:r>
                  <a:rPr lang="en-US" sz="1600" dirty="0">
                    <a:latin typeface="Avenir Next LT Pro" panose="020B0504020202020204" pitchFamily="34" charset="77"/>
                    <a:cs typeface="Arial" panose="020B0604020202020204" pitchFamily="34" charset="0"/>
                  </a:rPr>
                  <a:t>Store intermediate values for backpropagation</a:t>
                </a:r>
              </a:p>
              <a:p>
                <a:pPr marL="514350" indent="-514350">
                  <a:buAutoNum type="arabicPeriod"/>
                </a:pPr>
                <a:r>
                  <a:rPr lang="en-US" sz="1800" dirty="0">
                    <a:solidFill>
                      <a:srgbClr val="C00000"/>
                    </a:solidFill>
                    <a:latin typeface="Avenir Next LT Pro" panose="020B0504020202020204" pitchFamily="34" charset="77"/>
                    <a:cs typeface="Arial" panose="020B0604020202020204" pitchFamily="34" charset="0"/>
                  </a:rPr>
                  <a:t>Calculate the loss/cost</a:t>
                </a:r>
                <a:r>
                  <a:rPr lang="en-US" sz="1800" dirty="0">
                    <a:latin typeface="Avenir Next LT Pro" panose="020B0504020202020204" pitchFamily="34" charset="77"/>
                    <a:cs typeface="Arial" panose="020B0604020202020204" pitchFamily="34" charset="0"/>
                  </a:rPr>
                  <a:t>:</a:t>
                </a:r>
              </a:p>
              <a:p>
                <a:pPr lvl="1"/>
                <a:r>
                  <a:rPr lang="en-US" sz="1600" dirty="0">
                    <a:latin typeface="Avenir Next LT Pro" panose="020B0504020202020204" pitchFamily="34" charset="77"/>
                    <a:cs typeface="Arial" panose="020B0604020202020204" pitchFamily="34" charset="0"/>
                  </a:rPr>
                  <a:t>Compare the network’s output to the expected target value using a chosen loss function (e. g. MSE)</a:t>
                </a:r>
              </a:p>
              <a:p>
                <a:pPr marL="514350" indent="-514350">
                  <a:buAutoNum type="arabicPeriod"/>
                </a:pPr>
                <a:r>
                  <a:rPr lang="en-US" sz="1800" dirty="0">
                    <a:solidFill>
                      <a:srgbClr val="C00000"/>
                    </a:solidFill>
                    <a:latin typeface="Avenir Next LT Pro" panose="020B0504020202020204" pitchFamily="34" charset="77"/>
                    <a:cs typeface="Arial" panose="020B0604020202020204" pitchFamily="34" charset="0"/>
                  </a:rPr>
                  <a:t>Backpropagation</a:t>
                </a:r>
                <a:r>
                  <a:rPr lang="en-US" sz="1800" dirty="0">
                    <a:latin typeface="Avenir Next LT Pro" panose="020B0504020202020204" pitchFamily="34" charset="77"/>
                    <a:cs typeface="Arial" panose="020B0604020202020204" pitchFamily="34" charset="0"/>
                  </a:rPr>
                  <a:t>: </a:t>
                </a:r>
              </a:p>
              <a:p>
                <a:pPr lvl="1"/>
                <a:r>
                  <a:rPr lang="en-US" sz="1700" dirty="0">
                    <a:latin typeface="Avenir Next LT Pro" panose="020B0504020202020204" pitchFamily="34" charset="77"/>
                    <a:cs typeface="Arial" panose="020B0604020202020204" pitchFamily="34" charset="0"/>
                  </a:rPr>
                  <a:t>Compute the gradient of the loss function </a:t>
                </a:r>
                <a:r>
                  <a:rPr lang="en-US" sz="1700" dirty="0" err="1">
                    <a:latin typeface="Avenir Next LT Pro" panose="020B0504020202020204" pitchFamily="34" charset="77"/>
                    <a:cs typeface="Arial" panose="020B0604020202020204" pitchFamily="34" charset="0"/>
                  </a:rPr>
                  <a:t>w.r.t</a:t>
                </a:r>
                <a:r>
                  <a:rPr lang="en-US" sz="1700" dirty="0">
                    <a:latin typeface="Avenir Next LT Pro" panose="020B0504020202020204" pitchFamily="34" charset="77"/>
                    <a:cs typeface="Arial" panose="020B0604020202020204" pitchFamily="34" charset="0"/>
                  </a:rPr>
                  <a:t> each weight and bias in NN using the chain rule</a:t>
                </a:r>
              </a:p>
              <a:p>
                <a:pPr lvl="1"/>
                <a:r>
                  <a:rPr lang="en-US" sz="1700" dirty="0">
                    <a:latin typeface="Avenir Next LT Pro" panose="020B0504020202020204" pitchFamily="34" charset="77"/>
                    <a:cs typeface="Arial" panose="020B0604020202020204" pitchFamily="34" charset="0"/>
                  </a:rPr>
                  <a:t>Update the eights and biases in the direction that minimizes the loss function using a gradient descent optimization algorithm (e. g. SGD)</a:t>
                </a:r>
              </a:p>
              <a:p>
                <a:pPr marL="514350" indent="-514350">
                  <a:buAutoNum type="arabicPeriod"/>
                </a:pPr>
                <a:r>
                  <a:rPr lang="en-US" sz="1800" dirty="0">
                    <a:solidFill>
                      <a:srgbClr val="C00000"/>
                    </a:solidFill>
                    <a:latin typeface="Avenir Next LT Pro" panose="020B0504020202020204" pitchFamily="34" charset="77"/>
                    <a:cs typeface="Arial" panose="020B0604020202020204" pitchFamily="34" charset="0"/>
                  </a:rPr>
                  <a:t>Repeat</a:t>
                </a:r>
                <a:r>
                  <a:rPr lang="en-US" sz="1800" dirty="0">
                    <a:latin typeface="Avenir Next LT Pro" panose="020B0504020202020204" pitchFamily="34" charset="77"/>
                    <a:cs typeface="Arial" panose="020B0604020202020204" pitchFamily="34" charset="0"/>
                  </a:rPr>
                  <a:t>: </a:t>
                </a:r>
              </a:p>
              <a:p>
                <a:pPr lvl="1"/>
                <a:r>
                  <a:rPr lang="en-US" sz="1600" dirty="0">
                    <a:latin typeface="Avenir Next LT Pro" panose="020B0504020202020204" pitchFamily="34" charset="77"/>
                    <a:cs typeface="Arial" panose="020B0604020202020204" pitchFamily="34" charset="0"/>
                  </a:rPr>
                  <a:t>Iterate through the training dataset multiple times (epochs), performing forward </a:t>
                </a:r>
                <a:r>
                  <a:rPr lang="en-US" sz="1600">
                    <a:latin typeface="Avenir Next LT Pro" panose="020B0504020202020204" pitchFamily="34" charset="77"/>
                    <a:cs typeface="Arial" panose="020B0604020202020204" pitchFamily="34" charset="0"/>
                  </a:rPr>
                  <a:t>and backward propagation </a:t>
                </a:r>
                <a:r>
                  <a:rPr lang="en-US" sz="1600" dirty="0">
                    <a:latin typeface="Avenir Next LT Pro" panose="020B0504020202020204" pitchFamily="34" charset="77"/>
                    <a:cs typeface="Arial" panose="020B0604020202020204" pitchFamily="34" charset="0"/>
                  </a:rPr>
                  <a:t>on each data sample until the NN reached satisfactory performance level. </a:t>
                </a:r>
              </a:p>
            </p:txBody>
          </p:sp>
        </mc:Choice>
        <mc:Fallback xmlns="">
          <p:sp>
            <p:nvSpPr>
              <p:cNvPr id="3" name="Content Placeholder 2">
                <a:extLst>
                  <a:ext uri="{FF2B5EF4-FFF2-40B4-BE49-F238E27FC236}">
                    <a16:creationId xmlns:a16="http://schemas.microsoft.com/office/drawing/2014/main" id="{72C2D77A-E54B-5D3A-4DFF-2C8B12E32EEC}"/>
                  </a:ext>
                </a:extLst>
              </p:cNvPr>
              <p:cNvSpPr>
                <a:spLocks noGrp="1" noRot="1" noChangeAspect="1" noMove="1" noResize="1" noEditPoints="1" noAdjustHandles="1" noChangeArrowheads="1" noChangeShapeType="1" noTextEdit="1"/>
              </p:cNvSpPr>
              <p:nvPr>
                <p:ph idx="1"/>
              </p:nvPr>
            </p:nvSpPr>
            <p:spPr>
              <a:xfrm>
                <a:off x="808076" y="1180213"/>
                <a:ext cx="10237380" cy="5411973"/>
              </a:xfrm>
              <a:blipFill>
                <a:blip r:embed="rId2"/>
                <a:stretch>
                  <a:fillRect l="-49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E9D5F08-5F8F-36E7-CE0F-73C6989EBB5F}"/>
              </a:ext>
            </a:extLst>
          </p:cNvPr>
          <p:cNvSpPr txBox="1"/>
          <p:nvPr/>
        </p:nvSpPr>
        <p:spPr>
          <a:xfrm>
            <a:off x="1073888" y="425302"/>
            <a:ext cx="10005238"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Algorithm to train a neural network</a:t>
            </a:r>
          </a:p>
        </p:txBody>
      </p:sp>
    </p:spTree>
    <p:extLst>
      <p:ext uri="{BB962C8B-B14F-4D97-AF65-F5344CB8AC3E}">
        <p14:creationId xmlns:p14="http://schemas.microsoft.com/office/powerpoint/2010/main" val="940495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046D3-FF8F-0FB6-AE1E-EB6212DF9A15}"/>
              </a:ext>
            </a:extLst>
          </p:cNvPr>
          <p:cNvSpPr>
            <a:spLocks noGrp="1"/>
          </p:cNvSpPr>
          <p:nvPr>
            <p:ph type="title"/>
          </p:nvPr>
        </p:nvSpPr>
        <p:spPr>
          <a:xfrm>
            <a:off x="1371600" y="382773"/>
            <a:ext cx="10241280" cy="630482"/>
          </a:xfrm>
        </p:spPr>
        <p:txBody>
          <a:bodyPr>
            <a:normAutofit/>
          </a:bodyPr>
          <a:lstStyle/>
          <a:p>
            <a:pPr algn="ctr"/>
            <a:r>
              <a:rPr lang="en-US" sz="2800" dirty="0">
                <a:solidFill>
                  <a:srgbClr val="C00000"/>
                </a:solidFill>
                <a:latin typeface="Avenir Next LT Pro" panose="020B0504020202020204" pitchFamily="34" charset="77"/>
              </a:rPr>
              <a:t>A Simple DNN  Example</a:t>
            </a:r>
          </a:p>
        </p:txBody>
      </p:sp>
      <p:pic>
        <p:nvPicPr>
          <p:cNvPr id="1028" name="Picture 4" descr="Example of forward pass.">
            <a:extLst>
              <a:ext uri="{FF2B5EF4-FFF2-40B4-BE49-F238E27FC236}">
                <a16:creationId xmlns:a16="http://schemas.microsoft.com/office/drawing/2014/main" id="{5C93FEC0-2F03-C131-95C7-881A5EB186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5199" y="1126732"/>
            <a:ext cx="10141601" cy="53319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age6image14362160">
            <a:extLst>
              <a:ext uri="{FF2B5EF4-FFF2-40B4-BE49-F238E27FC236}">
                <a16:creationId xmlns:a16="http://schemas.microsoft.com/office/drawing/2014/main" id="{1B2D5080-8F32-433A-40C4-7733AD9C37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1600" y="1126732"/>
            <a:ext cx="6561438" cy="682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age7image32170080">
            <a:extLst>
              <a:ext uri="{FF2B5EF4-FFF2-40B4-BE49-F238E27FC236}">
                <a16:creationId xmlns:a16="http://schemas.microsoft.com/office/drawing/2014/main" id="{0979DD10-0768-5CFC-0C19-8535CE98D1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3256" y="1105786"/>
            <a:ext cx="10037135" cy="5399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38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F8D-FA7B-11D8-7A87-B52FA998F0E2}"/>
              </a:ext>
            </a:extLst>
          </p:cNvPr>
          <p:cNvSpPr>
            <a:spLocks noGrp="1"/>
          </p:cNvSpPr>
          <p:nvPr>
            <p:ph type="title"/>
          </p:nvPr>
        </p:nvSpPr>
        <p:spPr>
          <a:xfrm>
            <a:off x="1298027" y="522259"/>
            <a:ext cx="10241280" cy="696941"/>
          </a:xfrm>
        </p:spPr>
        <p:txBody>
          <a:bodyPr>
            <a:normAutofit/>
          </a:bodyPr>
          <a:lstStyle/>
          <a:p>
            <a:pPr algn="ctr"/>
            <a:r>
              <a:rPr lang="en-US" sz="2800" dirty="0">
                <a:solidFill>
                  <a:srgbClr val="C00000"/>
                </a:solidFill>
                <a:latin typeface="Avenir Next LT Pro" panose="020B0504020202020204" pitchFamily="34" charset="77"/>
              </a:rPr>
              <a:t>Neural Network Architecture</a:t>
            </a:r>
          </a:p>
        </p:txBody>
      </p:sp>
      <p:pic>
        <p:nvPicPr>
          <p:cNvPr id="3" name="Picture 2">
            <a:extLst>
              <a:ext uri="{FF2B5EF4-FFF2-40B4-BE49-F238E27FC236}">
                <a16:creationId xmlns:a16="http://schemas.microsoft.com/office/drawing/2014/main" id="{84548761-6D52-3704-3859-2B9DD4FCB0E8}"/>
              </a:ext>
            </a:extLst>
          </p:cNvPr>
          <p:cNvPicPr>
            <a:picLocks noChangeAspect="1"/>
          </p:cNvPicPr>
          <p:nvPr/>
        </p:nvPicPr>
        <p:blipFill>
          <a:blip r:embed="rId2"/>
          <a:stretch>
            <a:fillRect/>
          </a:stretch>
        </p:blipFill>
        <p:spPr>
          <a:xfrm>
            <a:off x="5566292" y="1932910"/>
            <a:ext cx="5397500" cy="3162300"/>
          </a:xfrm>
          <a:prstGeom prst="rect">
            <a:avLst/>
          </a:prstGeom>
        </p:spPr>
      </p:pic>
      <p:sp>
        <p:nvSpPr>
          <p:cNvPr id="4" name="TextBox 3">
            <a:extLst>
              <a:ext uri="{FF2B5EF4-FFF2-40B4-BE49-F238E27FC236}">
                <a16:creationId xmlns:a16="http://schemas.microsoft.com/office/drawing/2014/main" id="{69E1B79B-670D-58E6-A9C5-284588851A3A}"/>
              </a:ext>
            </a:extLst>
          </p:cNvPr>
          <p:cNvSpPr txBox="1"/>
          <p:nvPr/>
        </p:nvSpPr>
        <p:spPr>
          <a:xfrm>
            <a:off x="1169581" y="2052084"/>
            <a:ext cx="3615070" cy="3785652"/>
          </a:xfrm>
          <a:prstGeom prst="rect">
            <a:avLst/>
          </a:prstGeom>
          <a:noFill/>
        </p:spPr>
        <p:txBody>
          <a:bodyPr wrap="square" rtlCol="0">
            <a:spAutoFit/>
          </a:bodyPr>
          <a:lstStyle/>
          <a:p>
            <a:r>
              <a:rPr lang="en-US" sz="1600" dirty="0">
                <a:latin typeface="Avenir Next LT Pro" panose="020B0504020202020204" pitchFamily="34" charset="77"/>
              </a:rPr>
              <a:t>Deep neural network (DNN) is a subset of machine learning concerned with models based on many-layered neural networks.</a:t>
            </a:r>
          </a:p>
          <a:p>
            <a:endParaRPr lang="en-US" sz="1600" dirty="0">
              <a:latin typeface="Avenir Next LT Pro" panose="020B0504020202020204" pitchFamily="34" charset="77"/>
            </a:endParaRPr>
          </a:p>
          <a:p>
            <a:r>
              <a:rPr lang="en-US" sz="1600" dirty="0">
                <a:latin typeface="Avenir Next LT Pro" panose="020B0504020202020204" pitchFamily="34" charset="77"/>
              </a:rPr>
              <a:t>It is </a:t>
            </a:r>
            <a:r>
              <a:rPr lang="en-US" sz="1600" i="1" dirty="0">
                <a:solidFill>
                  <a:srgbClr val="FF0000"/>
                </a:solidFill>
                <a:latin typeface="Avenir Next LT Pro" panose="020B0504020202020204" pitchFamily="34" charset="77"/>
              </a:rPr>
              <a:t>deep learning</a:t>
            </a:r>
            <a:r>
              <a:rPr lang="en-US" sz="1600" dirty="0">
                <a:latin typeface="Avenir Next LT Pro" panose="020B0504020202020204" pitchFamily="34" charset="77"/>
              </a:rPr>
              <a:t> in the sense that its models learn from many </a:t>
            </a:r>
            <a:r>
              <a:rPr lang="en-US" sz="1600" i="1" dirty="0">
                <a:solidFill>
                  <a:srgbClr val="FF0000"/>
                </a:solidFill>
                <a:latin typeface="Avenir Next LT Pro" panose="020B0504020202020204" pitchFamily="34" charset="77"/>
              </a:rPr>
              <a:t>layers</a:t>
            </a:r>
            <a:r>
              <a:rPr lang="en-US" sz="1600" dirty="0">
                <a:latin typeface="Avenir Next LT Pro" panose="020B0504020202020204" pitchFamily="34" charset="77"/>
              </a:rPr>
              <a:t> of transformations. </a:t>
            </a:r>
          </a:p>
          <a:p>
            <a:endParaRPr lang="en-US" sz="1600" dirty="0">
              <a:latin typeface="Avenir Next LT Pro" panose="020B0504020202020204" pitchFamily="34" charset="77"/>
            </a:endParaRPr>
          </a:p>
          <a:p>
            <a:r>
              <a:rPr lang="en-US" sz="1600" dirty="0">
                <a:latin typeface="Avenir Next LT Pro" panose="020B0504020202020204" pitchFamily="34" charset="77"/>
              </a:rPr>
              <a:t>Typical DNN architecture consists of three  distinct types of layers:</a:t>
            </a:r>
          </a:p>
          <a:p>
            <a:endParaRPr lang="en-US" sz="1600" dirty="0">
              <a:latin typeface="Avenir Next LT Pro" panose="020B0504020202020204" pitchFamily="34" charset="77"/>
            </a:endParaRPr>
          </a:p>
          <a:p>
            <a:pPr marL="342900" indent="-342900">
              <a:buFont typeface="+mj-lt"/>
              <a:buAutoNum type="arabicPeriod"/>
            </a:pPr>
            <a:r>
              <a:rPr lang="en-US" sz="1600" dirty="0">
                <a:solidFill>
                  <a:srgbClr val="FF0000"/>
                </a:solidFill>
                <a:latin typeface="Avenir Next LT Pro" panose="020B0504020202020204" pitchFamily="34" charset="77"/>
              </a:rPr>
              <a:t>The input layer </a:t>
            </a:r>
          </a:p>
          <a:p>
            <a:pPr marL="342900" indent="-342900">
              <a:buFont typeface="+mj-lt"/>
              <a:buAutoNum type="arabicPeriod"/>
            </a:pPr>
            <a:r>
              <a:rPr lang="en-US" sz="1600" dirty="0">
                <a:solidFill>
                  <a:srgbClr val="FF0000"/>
                </a:solidFill>
                <a:latin typeface="Avenir Next LT Pro" panose="020B0504020202020204" pitchFamily="34" charset="77"/>
              </a:rPr>
              <a:t>The hidden layers </a:t>
            </a:r>
            <a:r>
              <a:rPr lang="en-US" sz="1600" dirty="0">
                <a:latin typeface="Avenir Next LT Pro" panose="020B0504020202020204" pitchFamily="34" charset="77"/>
              </a:rPr>
              <a:t>(two or more)</a:t>
            </a:r>
          </a:p>
          <a:p>
            <a:pPr marL="342900" indent="-342900">
              <a:buFont typeface="+mj-lt"/>
              <a:buAutoNum type="arabicPeriod"/>
            </a:pPr>
            <a:r>
              <a:rPr lang="en-US" sz="1600" dirty="0">
                <a:solidFill>
                  <a:srgbClr val="FF0000"/>
                </a:solidFill>
                <a:latin typeface="Avenir Next LT Pro" panose="020B0504020202020204" pitchFamily="34" charset="77"/>
              </a:rPr>
              <a:t>The output layer</a:t>
            </a:r>
          </a:p>
        </p:txBody>
      </p:sp>
    </p:spTree>
    <p:extLst>
      <p:ext uri="{BB962C8B-B14F-4D97-AF65-F5344CB8AC3E}">
        <p14:creationId xmlns:p14="http://schemas.microsoft.com/office/powerpoint/2010/main" val="531219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D80D-9F34-C8FB-8E4C-5F4E0D224326}"/>
              </a:ext>
            </a:extLst>
          </p:cNvPr>
          <p:cNvSpPr>
            <a:spLocks noGrp="1"/>
          </p:cNvSpPr>
          <p:nvPr>
            <p:ph type="title"/>
          </p:nvPr>
        </p:nvSpPr>
        <p:spPr>
          <a:xfrm>
            <a:off x="1371600" y="595423"/>
            <a:ext cx="10241280" cy="627321"/>
          </a:xfrm>
        </p:spPr>
        <p:txBody>
          <a:bodyPr>
            <a:normAutofit/>
          </a:bodyPr>
          <a:lstStyle/>
          <a:p>
            <a:pPr algn="ctr"/>
            <a:r>
              <a:rPr lang="en-US" sz="2800" dirty="0">
                <a:solidFill>
                  <a:srgbClr val="C00000"/>
                </a:solidFill>
                <a:latin typeface="Avenir Next LT Pro" panose="020B0504020202020204" pitchFamily="34" charset="77"/>
              </a:rPr>
              <a:t>Simple DNN: Forward Pass</a:t>
            </a:r>
          </a:p>
        </p:txBody>
      </p:sp>
      <p:sp>
        <p:nvSpPr>
          <p:cNvPr id="3" name="Content Placeholder 2">
            <a:extLst>
              <a:ext uri="{FF2B5EF4-FFF2-40B4-BE49-F238E27FC236}">
                <a16:creationId xmlns:a16="http://schemas.microsoft.com/office/drawing/2014/main" id="{245D6BBB-DC64-09D1-CA45-3A400D8698E4}"/>
              </a:ext>
            </a:extLst>
          </p:cNvPr>
          <p:cNvSpPr>
            <a:spLocks noGrp="1"/>
          </p:cNvSpPr>
          <p:nvPr>
            <p:ph idx="1"/>
          </p:nvPr>
        </p:nvSpPr>
        <p:spPr>
          <a:xfrm>
            <a:off x="1371600" y="1412748"/>
            <a:ext cx="10241280" cy="4935500"/>
          </a:xfrm>
        </p:spPr>
        <p:txBody>
          <a:bodyPr>
            <a:normAutofit fontScale="62500" lnSpcReduction="20000"/>
          </a:bodyPr>
          <a:lstStyle/>
          <a:p>
            <a:endParaRPr lang="en-US" dirty="0"/>
          </a:p>
          <a:p>
            <a:endParaRPr lang="en-US" dirty="0"/>
          </a:p>
          <a:p>
            <a:r>
              <a:rPr lang="en-US" dirty="0">
                <a:latin typeface="Avenir Next LT Pro" panose="020B0504020202020204" pitchFamily="34" charset="77"/>
              </a:rPr>
              <a:t>1 Input Layer(2 nodes)</a:t>
            </a:r>
          </a:p>
          <a:p>
            <a:r>
              <a:rPr lang="en-US" dirty="0">
                <a:latin typeface="Avenir Next LT Pro" panose="020B0504020202020204" pitchFamily="34" charset="77"/>
              </a:rPr>
              <a:t>1 Hidden Layer(2 nodes,</a:t>
            </a:r>
          </a:p>
          <a:p>
            <a:pPr marL="0" indent="0">
              <a:buNone/>
            </a:pPr>
            <a:r>
              <a:rPr lang="en-US" dirty="0">
                <a:latin typeface="Avenir Next LT Pro" panose="020B0504020202020204" pitchFamily="34" charset="77"/>
              </a:rPr>
              <a:t>Activation: sigmoid)</a:t>
            </a:r>
          </a:p>
          <a:p>
            <a:r>
              <a:rPr lang="en-US" dirty="0">
                <a:latin typeface="Avenir Next LT Pro" panose="020B0504020202020204" pitchFamily="34" charset="77"/>
              </a:rPr>
              <a:t>1 Output Layer(2 nodes,</a:t>
            </a:r>
          </a:p>
          <a:p>
            <a:pPr marL="0" indent="0">
              <a:buNone/>
            </a:pPr>
            <a:r>
              <a:rPr lang="en-US" dirty="0">
                <a:latin typeface="Avenir Next LT Pro" panose="020B0504020202020204" pitchFamily="34" charset="77"/>
              </a:rPr>
              <a:t>Activation: sigmoid, </a:t>
            </a:r>
          </a:p>
          <a:p>
            <a:pPr marL="0" indent="0">
              <a:buNone/>
            </a:pPr>
            <a:r>
              <a:rPr lang="en-US" dirty="0">
                <a:latin typeface="Avenir Next LT Pro" panose="020B0504020202020204" pitchFamily="34" charset="77"/>
              </a:rPr>
              <a:t>labels: 0.01 and 0.99)</a:t>
            </a:r>
          </a:p>
          <a:p>
            <a:endParaRPr lang="en-US" dirty="0"/>
          </a:p>
          <a:p>
            <a:pPr marL="0" indent="0">
              <a:buNone/>
            </a:pPr>
            <a:endParaRPr lang="en-US" dirty="0"/>
          </a:p>
          <a:p>
            <a:pPr marL="0" indent="0">
              <a:buNone/>
            </a:pPr>
            <a:r>
              <a:rPr lang="en-US" dirty="0">
                <a:solidFill>
                  <a:srgbClr val="C00000"/>
                </a:solidFill>
                <a:latin typeface="Avenir Next LT Pro" panose="020B0504020202020204" pitchFamily="34" charset="77"/>
              </a:rPr>
              <a:t>Compute the error/loss function L</a:t>
            </a:r>
          </a:p>
          <a:p>
            <a:pPr marL="0" indent="0">
              <a:buNone/>
            </a:pPr>
            <a:r>
              <a:rPr lang="en-US" dirty="0">
                <a:solidFill>
                  <a:srgbClr val="C00000"/>
                </a:solidFill>
                <a:latin typeface="Avenir Next LT Pro" panose="020B0504020202020204" pitchFamily="34" charset="77"/>
              </a:rPr>
              <a:t>using the MSE.</a:t>
            </a:r>
          </a:p>
          <a:p>
            <a:pPr marL="0" indent="0">
              <a:buNone/>
            </a:pPr>
            <a:endParaRPr lang="en-US" dirty="0"/>
          </a:p>
          <a:p>
            <a:endParaRPr lang="en-US" dirty="0"/>
          </a:p>
          <a:p>
            <a:pPr marL="2286000" lvl="5" indent="0">
              <a:buNone/>
            </a:pPr>
            <a:r>
              <a:rPr lang="en-US" dirty="0"/>
              <a:t>  </a:t>
            </a:r>
          </a:p>
        </p:txBody>
      </p:sp>
      <p:pic>
        <p:nvPicPr>
          <p:cNvPr id="4" name="Picture 6" descr="page7image32170080">
            <a:extLst>
              <a:ext uri="{FF2B5EF4-FFF2-40B4-BE49-F238E27FC236}">
                <a16:creationId xmlns:a16="http://schemas.microsoft.com/office/drawing/2014/main" id="{3E312799-F4DC-2A49-E643-E1BAE8619F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9320" y="1829925"/>
            <a:ext cx="6238061" cy="439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80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FBED6-9AF9-2E02-846A-586731BB41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C2A739-9EE4-7CAC-19D1-420DB6BC8705}"/>
              </a:ext>
            </a:extLst>
          </p:cNvPr>
          <p:cNvSpPr>
            <a:spLocks noGrp="1"/>
          </p:cNvSpPr>
          <p:nvPr>
            <p:ph type="title"/>
          </p:nvPr>
        </p:nvSpPr>
        <p:spPr>
          <a:xfrm>
            <a:off x="1371600" y="595423"/>
            <a:ext cx="10241280" cy="627321"/>
          </a:xfrm>
        </p:spPr>
        <p:txBody>
          <a:bodyPr>
            <a:normAutofit/>
          </a:bodyPr>
          <a:lstStyle/>
          <a:p>
            <a:pPr algn="ctr"/>
            <a:r>
              <a:rPr lang="en-US" sz="2800" dirty="0">
                <a:solidFill>
                  <a:srgbClr val="C00000"/>
                </a:solidFill>
                <a:latin typeface="Avenir Next LT Pro" panose="020B0504020202020204" pitchFamily="34" charset="77"/>
              </a:rPr>
              <a:t>Simple DNN: Backpropagation</a:t>
            </a:r>
          </a:p>
        </p:txBody>
      </p:sp>
      <p:sp>
        <p:nvSpPr>
          <p:cNvPr id="3" name="Content Placeholder 2">
            <a:extLst>
              <a:ext uri="{FF2B5EF4-FFF2-40B4-BE49-F238E27FC236}">
                <a16:creationId xmlns:a16="http://schemas.microsoft.com/office/drawing/2014/main" id="{5124461B-2406-8FCF-B3B0-67048E3CF751}"/>
              </a:ext>
            </a:extLst>
          </p:cNvPr>
          <p:cNvSpPr>
            <a:spLocks noGrp="1"/>
          </p:cNvSpPr>
          <p:nvPr>
            <p:ph idx="1"/>
          </p:nvPr>
        </p:nvSpPr>
        <p:spPr>
          <a:xfrm>
            <a:off x="1371600" y="1412748"/>
            <a:ext cx="10241280" cy="4935500"/>
          </a:xfrm>
        </p:spPr>
        <p:txBody>
          <a:bodyPr>
            <a:normAutofit/>
          </a:bodyPr>
          <a:lstStyle/>
          <a:p>
            <a:endParaRPr lang="en-US" dirty="0"/>
          </a:p>
          <a:p>
            <a:pPr marL="0" indent="0">
              <a:buNone/>
            </a:pPr>
            <a:endParaRPr lang="en-US" dirty="0"/>
          </a:p>
          <a:p>
            <a:r>
              <a:rPr lang="en-US" sz="1800" dirty="0">
                <a:solidFill>
                  <a:srgbClr val="C00000"/>
                </a:solidFill>
                <a:latin typeface="Avenir Next LT Pro" panose="020B0504020202020204" pitchFamily="34" charset="77"/>
              </a:rPr>
              <a:t>Compute the partial </a:t>
            </a:r>
          </a:p>
          <a:p>
            <a:pPr marL="0" indent="0">
              <a:buNone/>
            </a:pPr>
            <a:r>
              <a:rPr lang="en-US" sz="1800" dirty="0">
                <a:solidFill>
                  <a:srgbClr val="C00000"/>
                </a:solidFill>
                <a:latin typeface="Avenir Next LT Pro" panose="020B0504020202020204" pitchFamily="34" charset="77"/>
              </a:rPr>
              <a:t>Derivatives of the loss function L </a:t>
            </a:r>
          </a:p>
          <a:p>
            <a:pPr marL="0" indent="0">
              <a:buNone/>
            </a:pPr>
            <a:r>
              <a:rPr lang="en-US" sz="1800" dirty="0">
                <a:solidFill>
                  <a:srgbClr val="C00000"/>
                </a:solidFill>
                <a:latin typeface="Avenir Next LT Pro" panose="020B0504020202020204" pitchFamily="34" charset="77"/>
              </a:rPr>
              <a:t>With respect to the 8 weights and </a:t>
            </a:r>
          </a:p>
          <a:p>
            <a:pPr marL="0" indent="0">
              <a:buNone/>
            </a:pPr>
            <a:r>
              <a:rPr lang="en-US" sz="1800" dirty="0">
                <a:solidFill>
                  <a:srgbClr val="C00000"/>
                </a:solidFill>
                <a:latin typeface="Avenir Next LT Pro" panose="020B0504020202020204" pitchFamily="34" charset="77"/>
              </a:rPr>
              <a:t>the 2 biases.</a:t>
            </a:r>
          </a:p>
          <a:p>
            <a:pPr marL="0" indent="0">
              <a:buNone/>
            </a:pPr>
            <a:endParaRPr lang="en-US" sz="1800" dirty="0">
              <a:latin typeface="Avenir Next LT Pro" panose="020B0504020202020204" pitchFamily="34" charset="77"/>
            </a:endParaRPr>
          </a:p>
          <a:p>
            <a:r>
              <a:rPr lang="en-US" sz="1800" dirty="0">
                <a:solidFill>
                  <a:srgbClr val="C00000"/>
                </a:solidFill>
                <a:latin typeface="Avenir Next LT Pro" panose="020B0504020202020204" pitchFamily="34" charset="77"/>
              </a:rPr>
              <a:t>Update the weights and biases</a:t>
            </a:r>
          </a:p>
          <a:p>
            <a:pPr marL="0" indent="0">
              <a:buNone/>
            </a:pPr>
            <a:r>
              <a:rPr lang="en-US" sz="1800" dirty="0">
                <a:solidFill>
                  <a:srgbClr val="C00000"/>
                </a:solidFill>
                <a:latin typeface="Avenir Next LT Pro" panose="020B0504020202020204" pitchFamily="34" charset="77"/>
              </a:rPr>
              <a:t>using the gradient descent formula</a:t>
            </a:r>
          </a:p>
          <a:p>
            <a:pPr marL="0" indent="0">
              <a:buNone/>
            </a:pPr>
            <a:r>
              <a:rPr lang="en-US" sz="1800" dirty="0">
                <a:solidFill>
                  <a:srgbClr val="C00000"/>
                </a:solidFill>
                <a:latin typeface="Avenir Next LT Pro" panose="020B0504020202020204" pitchFamily="34" charset="77"/>
              </a:rPr>
              <a:t>With learning rate </a:t>
            </a:r>
          </a:p>
          <a:p>
            <a:pPr marL="0" indent="0">
              <a:buNone/>
            </a:pPr>
            <a:endParaRPr lang="en-US" dirty="0"/>
          </a:p>
          <a:p>
            <a:pPr marL="2286000" lvl="5" indent="0">
              <a:buNone/>
            </a:pPr>
            <a:r>
              <a:rPr lang="en-US" dirty="0"/>
              <a:t>  </a:t>
            </a:r>
          </a:p>
        </p:txBody>
      </p:sp>
      <p:pic>
        <p:nvPicPr>
          <p:cNvPr id="4" name="Picture 6" descr="page7image32170080">
            <a:extLst>
              <a:ext uri="{FF2B5EF4-FFF2-40B4-BE49-F238E27FC236}">
                <a16:creationId xmlns:a16="http://schemas.microsoft.com/office/drawing/2014/main" id="{20441E46-9E53-CA88-C699-D2296E3013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9320" y="1829925"/>
            <a:ext cx="6238061" cy="43923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2E81CB-388B-11F9-E691-EB14F5D26DEA}"/>
                  </a:ext>
                </a:extLst>
              </p:cNvPr>
              <p:cNvSpPr txBox="1"/>
              <p:nvPr/>
            </p:nvSpPr>
            <p:spPr>
              <a:xfrm>
                <a:off x="3403253" y="5072344"/>
                <a:ext cx="751809" cy="276999"/>
              </a:xfrm>
              <a:prstGeom prst="rect">
                <a:avLst/>
              </a:prstGeom>
              <a:noFill/>
            </p:spPr>
            <p:txBody>
              <a:bodyPr wrap="none" lIns="0" tIns="0" rIns="0" bIns="0" rtlCol="0">
                <a:spAutoFit/>
              </a:bodyPr>
              <a:lstStyle/>
              <a:p>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=0.1</m:t>
                    </m:r>
                  </m:oMath>
                </a14:m>
                <a:r>
                  <a:rPr lang="en-US" dirty="0">
                    <a:solidFill>
                      <a:srgbClr val="C00000"/>
                    </a:solidFill>
                  </a:rPr>
                  <a:t>.</a:t>
                </a:r>
              </a:p>
            </p:txBody>
          </p:sp>
        </mc:Choice>
        <mc:Fallback xmlns="">
          <p:sp>
            <p:nvSpPr>
              <p:cNvPr id="5" name="TextBox 4">
                <a:extLst>
                  <a:ext uri="{FF2B5EF4-FFF2-40B4-BE49-F238E27FC236}">
                    <a16:creationId xmlns:a16="http://schemas.microsoft.com/office/drawing/2014/main" id="{7F2E81CB-388B-11F9-E691-EB14F5D26DEA}"/>
                  </a:ext>
                </a:extLst>
              </p:cNvPr>
              <p:cNvSpPr txBox="1">
                <a:spLocks noRot="1" noChangeAspect="1" noMove="1" noResize="1" noEditPoints="1" noAdjustHandles="1" noChangeArrowheads="1" noChangeShapeType="1" noTextEdit="1"/>
              </p:cNvSpPr>
              <p:nvPr/>
            </p:nvSpPr>
            <p:spPr>
              <a:xfrm>
                <a:off x="3403253" y="5072344"/>
                <a:ext cx="751809" cy="276999"/>
              </a:xfrm>
              <a:prstGeom prst="rect">
                <a:avLst/>
              </a:prstGeom>
              <a:blipFill>
                <a:blip r:embed="rId3"/>
                <a:stretch>
                  <a:fillRect l="-8197" t="-26087" r="-16393" b="-47826"/>
                </a:stretch>
              </a:blipFill>
            </p:spPr>
            <p:txBody>
              <a:bodyPr/>
              <a:lstStyle/>
              <a:p>
                <a:r>
                  <a:rPr lang="en-US">
                    <a:noFill/>
                  </a:rPr>
                  <a:t> </a:t>
                </a:r>
              </a:p>
            </p:txBody>
          </p:sp>
        </mc:Fallback>
      </mc:AlternateContent>
    </p:spTree>
    <p:extLst>
      <p:ext uri="{BB962C8B-B14F-4D97-AF65-F5344CB8AC3E}">
        <p14:creationId xmlns:p14="http://schemas.microsoft.com/office/powerpoint/2010/main" val="525674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9775-60D9-EB59-B62E-F3CF7E5038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33FCB-8B9D-5646-6E4C-210F63B0CE95}"/>
              </a:ext>
            </a:extLst>
          </p:cNvPr>
          <p:cNvSpPr>
            <a:spLocks noGrp="1"/>
          </p:cNvSpPr>
          <p:nvPr>
            <p:ph type="title"/>
          </p:nvPr>
        </p:nvSpPr>
        <p:spPr>
          <a:xfrm>
            <a:off x="1371600" y="595423"/>
            <a:ext cx="10241280" cy="627321"/>
          </a:xfrm>
        </p:spPr>
        <p:txBody>
          <a:bodyPr>
            <a:normAutofit/>
          </a:bodyPr>
          <a:lstStyle/>
          <a:p>
            <a:pPr algn="ctr"/>
            <a:r>
              <a:rPr lang="en-US" sz="2800" dirty="0">
                <a:solidFill>
                  <a:srgbClr val="C00000"/>
                </a:solidFill>
                <a:latin typeface="Avenir Next LT Pro" panose="020B0504020202020204" pitchFamily="34" charset="77"/>
              </a:rPr>
              <a:t>Simple DNN: Optimize the loss function</a:t>
            </a:r>
          </a:p>
        </p:txBody>
      </p:sp>
      <p:sp>
        <p:nvSpPr>
          <p:cNvPr id="3" name="Content Placeholder 2">
            <a:extLst>
              <a:ext uri="{FF2B5EF4-FFF2-40B4-BE49-F238E27FC236}">
                <a16:creationId xmlns:a16="http://schemas.microsoft.com/office/drawing/2014/main" id="{C84481E9-DDB7-BD5A-527F-E35C4B436E78}"/>
              </a:ext>
            </a:extLst>
          </p:cNvPr>
          <p:cNvSpPr>
            <a:spLocks noGrp="1"/>
          </p:cNvSpPr>
          <p:nvPr>
            <p:ph idx="1"/>
          </p:nvPr>
        </p:nvSpPr>
        <p:spPr>
          <a:xfrm>
            <a:off x="1371600" y="1412748"/>
            <a:ext cx="10241280" cy="4935500"/>
          </a:xfrm>
        </p:spPr>
        <p:txBody>
          <a:bodyPr>
            <a:normAutofit fontScale="92500" lnSpcReduction="20000"/>
          </a:bodyPr>
          <a:lstStyle/>
          <a:p>
            <a:endParaRPr lang="en-US" dirty="0"/>
          </a:p>
          <a:p>
            <a:pPr marL="0" indent="0">
              <a:buNone/>
            </a:pPr>
            <a:endParaRPr lang="en-US" dirty="0"/>
          </a:p>
          <a:p>
            <a:r>
              <a:rPr lang="en-US" sz="1800" dirty="0">
                <a:solidFill>
                  <a:srgbClr val="C00000"/>
                </a:solidFill>
                <a:latin typeface="Avenir Next LT Pro" panose="020B0504020202020204" pitchFamily="34" charset="77"/>
              </a:rPr>
              <a:t>Compute the new value of the </a:t>
            </a:r>
          </a:p>
          <a:p>
            <a:pPr marL="0" indent="0">
              <a:buNone/>
            </a:pPr>
            <a:r>
              <a:rPr lang="en-US" sz="1800" dirty="0">
                <a:solidFill>
                  <a:srgbClr val="C00000"/>
                </a:solidFill>
                <a:latin typeface="Avenir Next LT Pro" panose="020B0504020202020204" pitchFamily="34" charset="77"/>
              </a:rPr>
              <a:t>loss function L using the updated</a:t>
            </a:r>
          </a:p>
          <a:p>
            <a:pPr marL="0" indent="0">
              <a:buNone/>
            </a:pPr>
            <a:r>
              <a:rPr lang="en-US" sz="1800" dirty="0">
                <a:solidFill>
                  <a:srgbClr val="C00000"/>
                </a:solidFill>
                <a:latin typeface="Avenir Next LT Pro" panose="020B0504020202020204" pitchFamily="34" charset="77"/>
              </a:rPr>
              <a:t>Parameters (weights and biases)  </a:t>
            </a:r>
          </a:p>
          <a:p>
            <a:pPr marL="0" indent="0">
              <a:buNone/>
            </a:pPr>
            <a:endParaRPr lang="en-US" sz="1800" dirty="0">
              <a:latin typeface="Avenir Next LT Pro" panose="020B0504020202020204" pitchFamily="34" charset="77"/>
            </a:endParaRPr>
          </a:p>
          <a:p>
            <a:r>
              <a:rPr lang="en-US" sz="1800" dirty="0">
                <a:solidFill>
                  <a:srgbClr val="C00000"/>
                </a:solidFill>
                <a:latin typeface="Avenir Next LT Pro" panose="020B0504020202020204" pitchFamily="34" charset="77"/>
              </a:rPr>
              <a:t>Compare the new loss value to </a:t>
            </a:r>
          </a:p>
          <a:p>
            <a:pPr marL="0" indent="0">
              <a:buNone/>
            </a:pPr>
            <a:r>
              <a:rPr lang="en-US" sz="1800" dirty="0">
                <a:solidFill>
                  <a:srgbClr val="C00000"/>
                </a:solidFill>
                <a:latin typeface="Avenir Next LT Pro" panose="020B0504020202020204" pitchFamily="34" charset="77"/>
              </a:rPr>
              <a:t>the original loss value.</a:t>
            </a:r>
          </a:p>
          <a:p>
            <a:pPr marL="0" indent="0">
              <a:buNone/>
            </a:pPr>
            <a:endParaRPr lang="en-US" sz="1800" dirty="0">
              <a:solidFill>
                <a:srgbClr val="C00000"/>
              </a:solidFill>
              <a:latin typeface="Avenir Next LT Pro" panose="020B0504020202020204" pitchFamily="34" charset="77"/>
            </a:endParaRPr>
          </a:p>
          <a:p>
            <a:r>
              <a:rPr lang="en-US" sz="1800" dirty="0">
                <a:solidFill>
                  <a:srgbClr val="C00000"/>
                </a:solidFill>
                <a:latin typeface="Avenir Next LT Pro" panose="020B0504020202020204" pitchFamily="34" charset="77"/>
              </a:rPr>
              <a:t>Repeat the forward and back</a:t>
            </a:r>
          </a:p>
          <a:p>
            <a:pPr marL="0" indent="0">
              <a:buNone/>
            </a:pPr>
            <a:r>
              <a:rPr lang="en-US" sz="1800" dirty="0">
                <a:solidFill>
                  <a:srgbClr val="C00000"/>
                </a:solidFill>
                <a:latin typeface="Avenir Next LT Pro" panose="020B0504020202020204" pitchFamily="34" charset="77"/>
              </a:rPr>
              <a:t>propagation computations until</a:t>
            </a:r>
          </a:p>
          <a:p>
            <a:pPr marL="0" indent="0">
              <a:buNone/>
            </a:pPr>
            <a:r>
              <a:rPr lang="en-US" sz="1800" dirty="0">
                <a:solidFill>
                  <a:srgbClr val="C00000"/>
                </a:solidFill>
                <a:latin typeface="Avenir Next LT Pro" panose="020B0504020202020204" pitchFamily="34" charset="77"/>
              </a:rPr>
              <a:t>the loss function is brought down to</a:t>
            </a:r>
          </a:p>
          <a:p>
            <a:pPr marL="0" indent="0">
              <a:buNone/>
            </a:pPr>
            <a:r>
              <a:rPr lang="en-US" sz="1800" dirty="0">
                <a:solidFill>
                  <a:srgbClr val="C00000"/>
                </a:solidFill>
                <a:latin typeface="Avenir Next LT Pro" panose="020B0504020202020204" pitchFamily="34" charset="77"/>
              </a:rPr>
              <a:t>an acceptable level of accuracy </a:t>
            </a:r>
          </a:p>
          <a:p>
            <a:pPr marL="0" indent="0">
              <a:buNone/>
            </a:pPr>
            <a:endParaRPr lang="en-US" dirty="0"/>
          </a:p>
          <a:p>
            <a:pPr marL="2286000" lvl="5" indent="0">
              <a:buNone/>
            </a:pPr>
            <a:r>
              <a:rPr lang="en-US" dirty="0"/>
              <a:t>  </a:t>
            </a:r>
          </a:p>
        </p:txBody>
      </p:sp>
      <p:pic>
        <p:nvPicPr>
          <p:cNvPr id="4" name="Picture 6" descr="page7image32170080">
            <a:extLst>
              <a:ext uri="{FF2B5EF4-FFF2-40B4-BE49-F238E27FC236}">
                <a16:creationId xmlns:a16="http://schemas.microsoft.com/office/drawing/2014/main" id="{22A4819A-CB96-01B1-48AB-3FA5418CC0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9320" y="1829925"/>
            <a:ext cx="6238061" cy="439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636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9D872B-6D35-499E-0A02-24FF5E125244}"/>
              </a:ext>
            </a:extLst>
          </p:cNvPr>
          <p:cNvSpPr txBox="1"/>
          <p:nvPr/>
        </p:nvSpPr>
        <p:spPr>
          <a:xfrm>
            <a:off x="2949262" y="540913"/>
            <a:ext cx="5563673"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Summary</a:t>
            </a:r>
          </a:p>
        </p:txBody>
      </p:sp>
      <p:sp>
        <p:nvSpPr>
          <p:cNvPr id="3" name="TextBox 2">
            <a:extLst>
              <a:ext uri="{FF2B5EF4-FFF2-40B4-BE49-F238E27FC236}">
                <a16:creationId xmlns:a16="http://schemas.microsoft.com/office/drawing/2014/main" id="{86FC3351-37E0-4657-7631-47CFE51F6100}"/>
              </a:ext>
            </a:extLst>
          </p:cNvPr>
          <p:cNvSpPr txBox="1"/>
          <p:nvPr/>
        </p:nvSpPr>
        <p:spPr>
          <a:xfrm>
            <a:off x="1378039" y="1442434"/>
            <a:ext cx="9800823"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venir Next LT Pro" panose="020B0504020202020204" pitchFamily="34" charset="77"/>
              </a:rPr>
              <a:t>Deep Neural Network (DNN) is a powerful class of Machine Learning (ML) that stack several layers of neural network models together.</a:t>
            </a:r>
          </a:p>
          <a:p>
            <a:endParaRPr lang="en-US" dirty="0">
              <a:latin typeface="Avenir Next LT Pro" panose="020B0504020202020204" pitchFamily="34" charset="77"/>
            </a:endParaRPr>
          </a:p>
          <a:p>
            <a:pPr marL="285750" indent="-285750">
              <a:buFont typeface="Arial" panose="020B0604020202020204" pitchFamily="34" charset="0"/>
              <a:buChar char="•"/>
            </a:pPr>
            <a:r>
              <a:rPr lang="en-US" dirty="0">
                <a:latin typeface="Avenir Next LT Pro" panose="020B0504020202020204" pitchFamily="34" charset="77"/>
              </a:rPr>
              <a:t>It consists of many layers which connect neurons to adjacent layers to solve a complex mathematical that models the predictions of a specific problem. </a:t>
            </a:r>
          </a:p>
          <a:p>
            <a:endParaRPr lang="en-US" dirty="0">
              <a:latin typeface="Avenir Next LT Pro" panose="020B0504020202020204" pitchFamily="34" charset="77"/>
            </a:endParaRPr>
          </a:p>
          <a:p>
            <a:pPr marL="285750" indent="-285750">
              <a:buFont typeface="Arial" panose="020B0604020202020204" pitchFamily="34" charset="0"/>
              <a:buChar char="•"/>
            </a:pPr>
            <a:r>
              <a:rPr lang="en-US" dirty="0">
                <a:latin typeface="Avenir Next LT Pro" panose="020B0504020202020204" pitchFamily="34" charset="77"/>
              </a:rPr>
              <a:t>The input is processed by one layer, and it generates outputs for the next layer towards the output layer. </a:t>
            </a:r>
          </a:p>
          <a:p>
            <a:endParaRPr lang="en-US" dirty="0">
              <a:latin typeface="Avenir Next LT Pro" panose="020B0504020202020204" pitchFamily="34" charset="77"/>
            </a:endParaRPr>
          </a:p>
          <a:p>
            <a:pPr marL="285750" indent="-285750">
              <a:buFont typeface="Arial" panose="020B0604020202020204" pitchFamily="34" charset="0"/>
              <a:buChar char="•"/>
            </a:pPr>
            <a:r>
              <a:rPr lang="en-US" dirty="0">
                <a:latin typeface="Avenir Next LT Pro" panose="020B0504020202020204" pitchFamily="34" charset="77"/>
              </a:rPr>
              <a:t>The hidden and output layers are non-linear functions that are activated by the inputs from the previous layer.</a:t>
            </a:r>
          </a:p>
          <a:p>
            <a:endParaRPr lang="en-US" dirty="0">
              <a:latin typeface="Avenir Next LT Pro" panose="020B0504020202020204" pitchFamily="34" charset="77"/>
            </a:endParaRPr>
          </a:p>
          <a:p>
            <a:pPr marL="285750" indent="-285750">
              <a:buFont typeface="Arial" panose="020B0604020202020204" pitchFamily="34" charset="0"/>
              <a:buChar char="•"/>
            </a:pPr>
            <a:r>
              <a:rPr lang="en-US" dirty="0">
                <a:latin typeface="Avenir Next LT Pro" panose="020B0504020202020204" pitchFamily="34" charset="77"/>
              </a:rPr>
              <a:t>DNN is used in many application of predictive and classification analyses such as regression and image vision.</a:t>
            </a:r>
          </a:p>
        </p:txBody>
      </p:sp>
    </p:spTree>
    <p:extLst>
      <p:ext uri="{BB962C8B-B14F-4D97-AF65-F5344CB8AC3E}">
        <p14:creationId xmlns:p14="http://schemas.microsoft.com/office/powerpoint/2010/main" val="2967974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13F93-6346-3916-3C2C-BED412525C87}"/>
              </a:ext>
            </a:extLst>
          </p:cNvPr>
          <p:cNvSpPr txBox="1"/>
          <p:nvPr/>
        </p:nvSpPr>
        <p:spPr>
          <a:xfrm>
            <a:off x="399245" y="399245"/>
            <a:ext cx="2266682" cy="369332"/>
          </a:xfrm>
          <a:prstGeom prst="rect">
            <a:avLst/>
          </a:prstGeom>
          <a:noFill/>
        </p:spPr>
        <p:txBody>
          <a:bodyPr wrap="square" rtlCol="0">
            <a:spAutoFit/>
          </a:bodyPr>
          <a:lstStyle/>
          <a:p>
            <a:r>
              <a:rPr lang="en-US" dirty="0">
                <a:solidFill>
                  <a:srgbClr val="C00000"/>
                </a:solidFill>
                <a:latin typeface="Avenir Next LT Pro" panose="020B0504020202020204" pitchFamily="34" charset="77"/>
              </a:rPr>
              <a:t>Exercises:</a:t>
            </a:r>
          </a:p>
        </p:txBody>
      </p:sp>
      <p:sp>
        <p:nvSpPr>
          <p:cNvPr id="3" name="TextBox 2">
            <a:extLst>
              <a:ext uri="{FF2B5EF4-FFF2-40B4-BE49-F238E27FC236}">
                <a16:creationId xmlns:a16="http://schemas.microsoft.com/office/drawing/2014/main" id="{0DAD8D0C-0365-2516-2E63-BF0D6A01C52F}"/>
              </a:ext>
            </a:extLst>
          </p:cNvPr>
          <p:cNvSpPr txBox="1"/>
          <p:nvPr/>
        </p:nvSpPr>
        <p:spPr>
          <a:xfrm>
            <a:off x="553792" y="1068946"/>
            <a:ext cx="10406129" cy="646331"/>
          </a:xfrm>
          <a:prstGeom prst="rect">
            <a:avLst/>
          </a:prstGeom>
          <a:noFill/>
        </p:spPr>
        <p:txBody>
          <a:bodyPr wrap="square" rtlCol="0">
            <a:spAutoFit/>
          </a:bodyPr>
          <a:lstStyle/>
          <a:p>
            <a:r>
              <a:rPr lang="en-US" dirty="0">
                <a:latin typeface="Avenir Next LT Pro" panose="020B0504020202020204" pitchFamily="34" charset="77"/>
              </a:rPr>
              <a:t>1. Use a Python like </a:t>
            </a:r>
            <a:r>
              <a:rPr lang="en-US" dirty="0" err="1">
                <a:latin typeface="Avenir Next LT Pro" panose="020B0504020202020204" pitchFamily="34" charset="77"/>
              </a:rPr>
              <a:t>PyTorch</a:t>
            </a:r>
            <a:r>
              <a:rPr lang="en-US" dirty="0">
                <a:latin typeface="Avenir Next LT Pro" panose="020B0504020202020204" pitchFamily="34" charset="77"/>
              </a:rPr>
              <a:t> to perform 2 epochs (forward and back propagation) of the example on pages 19-22 to compute the loss function.   </a:t>
            </a:r>
          </a:p>
        </p:txBody>
      </p:sp>
    </p:spTree>
    <p:extLst>
      <p:ext uri="{BB962C8B-B14F-4D97-AF65-F5344CB8AC3E}">
        <p14:creationId xmlns:p14="http://schemas.microsoft.com/office/powerpoint/2010/main" val="2497622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1C1B-F259-7A39-5DCA-B33A0AD5FC0B}"/>
              </a:ext>
            </a:extLst>
          </p:cNvPr>
          <p:cNvSpPr>
            <a:spLocks noGrp="1"/>
          </p:cNvSpPr>
          <p:nvPr>
            <p:ph type="title"/>
          </p:nvPr>
        </p:nvSpPr>
        <p:spPr>
          <a:xfrm>
            <a:off x="838200" y="365125"/>
            <a:ext cx="10515600" cy="658605"/>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References</a:t>
            </a:r>
          </a:p>
        </p:txBody>
      </p:sp>
      <p:sp>
        <p:nvSpPr>
          <p:cNvPr id="3" name="Content Placeholder 2">
            <a:extLst>
              <a:ext uri="{FF2B5EF4-FFF2-40B4-BE49-F238E27FC236}">
                <a16:creationId xmlns:a16="http://schemas.microsoft.com/office/drawing/2014/main" id="{C8841E5A-73BE-E629-02C2-A0A21BC151E0}"/>
              </a:ext>
            </a:extLst>
          </p:cNvPr>
          <p:cNvSpPr>
            <a:spLocks noGrp="1"/>
          </p:cNvSpPr>
          <p:nvPr>
            <p:ph idx="1"/>
          </p:nvPr>
        </p:nvSpPr>
        <p:spPr>
          <a:xfrm>
            <a:off x="838200" y="1063487"/>
            <a:ext cx="10515600" cy="5113476"/>
          </a:xfrm>
        </p:spPr>
        <p:txBody>
          <a:bodyPr>
            <a:normAutofit/>
          </a:bodyPr>
          <a:lstStyle/>
          <a:p>
            <a:pPr marL="514350" indent="-514350">
              <a:buAutoNum type="arabicPeriod"/>
            </a:pPr>
            <a:r>
              <a:rPr lang="en-US" sz="1800" dirty="0">
                <a:latin typeface="Avenir Next LT Pro" panose="020B0504020202020204" pitchFamily="34" charset="77"/>
                <a:cs typeface="Arial" panose="020B0604020202020204" pitchFamily="34" charset="0"/>
              </a:rPr>
              <a:t>Deep learning by Ian Goodfellow, </a:t>
            </a:r>
            <a:r>
              <a:rPr lang="en-US" sz="1800" dirty="0" err="1">
                <a:latin typeface="Avenir Next LT Pro" panose="020B0504020202020204" pitchFamily="34" charset="77"/>
                <a:cs typeface="Arial" panose="020B0604020202020204" pitchFamily="34" charset="0"/>
              </a:rPr>
              <a:t>Yoshua</a:t>
            </a:r>
            <a:r>
              <a:rPr lang="en-US" sz="1800" dirty="0">
                <a:latin typeface="Avenir Next LT Pro" panose="020B0504020202020204" pitchFamily="34" charset="77"/>
                <a:cs typeface="Arial" panose="020B0604020202020204" pitchFamily="34" charset="0"/>
              </a:rPr>
              <a:t> </a:t>
            </a:r>
            <a:r>
              <a:rPr lang="en-US" sz="1800" dirty="0" err="1">
                <a:latin typeface="Avenir Next LT Pro" panose="020B0504020202020204" pitchFamily="34" charset="77"/>
                <a:cs typeface="Arial" panose="020B0604020202020204" pitchFamily="34" charset="0"/>
              </a:rPr>
              <a:t>Bengio</a:t>
            </a:r>
            <a:r>
              <a:rPr lang="en-US" sz="1800" dirty="0">
                <a:latin typeface="Avenir Next LT Pro" panose="020B0504020202020204" pitchFamily="34" charset="77"/>
                <a:cs typeface="Arial" panose="020B0604020202020204" pitchFamily="34" charset="0"/>
              </a:rPr>
              <a:t>, and Aaron Courville</a:t>
            </a:r>
          </a:p>
          <a:p>
            <a:pPr marL="514350" indent="-514350">
              <a:buAutoNum type="arabicPeriod"/>
            </a:pPr>
            <a:endParaRPr lang="en-US" sz="1800" dirty="0">
              <a:latin typeface="Avenir Next LT Pro" panose="020B0504020202020204" pitchFamily="34" charset="77"/>
              <a:cs typeface="Arial" panose="020B0604020202020204" pitchFamily="34" charset="0"/>
            </a:endParaRPr>
          </a:p>
          <a:p>
            <a:pPr marL="514350" indent="-514350">
              <a:buAutoNum type="arabicPeriod"/>
            </a:pPr>
            <a:r>
              <a:rPr lang="en-US" sz="1800" dirty="0">
                <a:latin typeface="Avenir Next LT Pro" panose="020B0504020202020204" pitchFamily="34" charset="77"/>
                <a:cs typeface="Arial" panose="020B0604020202020204" pitchFamily="34" charset="0"/>
              </a:rPr>
              <a:t>Hands-On ML with Scikit-Learn, </a:t>
            </a:r>
            <a:r>
              <a:rPr lang="en-US" sz="1800" dirty="0" err="1">
                <a:latin typeface="Avenir Next LT Pro" panose="020B0504020202020204" pitchFamily="34" charset="77"/>
                <a:cs typeface="Arial" panose="020B0604020202020204" pitchFamily="34" charset="0"/>
              </a:rPr>
              <a:t>Keras</a:t>
            </a:r>
            <a:r>
              <a:rPr lang="en-US" sz="1800" dirty="0">
                <a:latin typeface="Avenir Next LT Pro" panose="020B0504020202020204" pitchFamily="34" charset="77"/>
                <a:cs typeface="Arial" panose="020B0604020202020204" pitchFamily="34" charset="0"/>
              </a:rPr>
              <a:t>, and TensorFlow (</a:t>
            </a:r>
            <a:r>
              <a:rPr lang="en-US" sz="1800" dirty="0" err="1">
                <a:latin typeface="Avenir Next LT Pro" panose="020B0504020202020204" pitchFamily="34" charset="77"/>
                <a:cs typeface="Arial" panose="020B0604020202020204" pitchFamily="34" charset="0"/>
              </a:rPr>
              <a:t>Aurelien</a:t>
            </a:r>
            <a:r>
              <a:rPr lang="en-US" sz="1800" dirty="0">
                <a:latin typeface="Avenir Next LT Pro" panose="020B0504020202020204" pitchFamily="34" charset="77"/>
                <a:cs typeface="Arial" panose="020B0604020202020204" pitchFamily="34" charset="0"/>
              </a:rPr>
              <a:t> </a:t>
            </a:r>
            <a:r>
              <a:rPr lang="en-US" sz="1800" dirty="0" err="1">
                <a:latin typeface="Avenir Next LT Pro" panose="020B0504020202020204" pitchFamily="34" charset="77"/>
                <a:cs typeface="Arial" panose="020B0604020202020204" pitchFamily="34" charset="0"/>
              </a:rPr>
              <a:t>Geron</a:t>
            </a:r>
            <a:r>
              <a:rPr lang="en-US" sz="1800" dirty="0">
                <a:latin typeface="Avenir Next LT Pro" panose="020B0504020202020204" pitchFamily="34" charset="77"/>
                <a:cs typeface="Arial" panose="020B0604020202020204" pitchFamily="34" charset="0"/>
              </a:rPr>
              <a:t>)</a:t>
            </a:r>
          </a:p>
          <a:p>
            <a:pPr marL="514350" indent="-514350">
              <a:buAutoNum type="arabicPeriod"/>
            </a:pPr>
            <a:endParaRPr lang="en-US" sz="1800" dirty="0">
              <a:latin typeface="Avenir Next LT Pro" panose="020B0504020202020204" pitchFamily="34" charset="77"/>
              <a:cs typeface="Arial" panose="020B0604020202020204" pitchFamily="34" charset="0"/>
            </a:endParaRPr>
          </a:p>
          <a:p>
            <a:pPr marL="514350" indent="-514350">
              <a:buAutoNum type="arabicPeriod"/>
            </a:pPr>
            <a:r>
              <a:rPr lang="en-US" sz="1800" dirty="0">
                <a:latin typeface="Avenir Next LT Pro" panose="020B0504020202020204" pitchFamily="34" charset="77"/>
                <a:cs typeface="Arial" panose="020B0604020202020204" pitchFamily="34" charset="0"/>
              </a:rPr>
              <a:t>Machine Learning with Python by Bernd Klein</a:t>
            </a:r>
          </a:p>
          <a:p>
            <a:pPr marL="514350" indent="-514350">
              <a:buAutoNum type="arabicPeriod"/>
            </a:pPr>
            <a:endParaRPr lang="en-US" sz="1800" dirty="0">
              <a:latin typeface="Avenir Next LT Pro" panose="020B0504020202020204" pitchFamily="34" charset="77"/>
              <a:cs typeface="Arial" panose="020B0604020202020204" pitchFamily="34" charset="0"/>
            </a:endParaRPr>
          </a:p>
          <a:p>
            <a:pPr marL="514350" indent="-514350">
              <a:buAutoNum type="arabicPeriod"/>
            </a:pPr>
            <a:r>
              <a:rPr lang="en-US" sz="1800" dirty="0">
                <a:latin typeface="Avenir Next LT Pro" panose="020B0504020202020204" pitchFamily="34" charset="77"/>
                <a:cs typeface="Arial" panose="020B0604020202020204" pitchFamily="34" charset="0"/>
              </a:rPr>
              <a:t>LAPENNA Workshop (UTK) by Kwai Wong</a:t>
            </a:r>
          </a:p>
          <a:p>
            <a:pPr marL="514350" indent="-514350">
              <a:buAutoNum type="arabicPeriod"/>
            </a:pPr>
            <a:endParaRPr lang="en-US" sz="1800" dirty="0">
              <a:latin typeface="Avenir Next LT Pro" panose="020B0504020202020204" pitchFamily="34" charset="77"/>
              <a:cs typeface="Arial" panose="020B0604020202020204" pitchFamily="34" charset="0"/>
            </a:endParaRPr>
          </a:p>
          <a:p>
            <a:pPr marL="514350" indent="-514350">
              <a:buAutoNum type="arabicPeriod"/>
            </a:pPr>
            <a:r>
              <a:rPr lang="en-US" sz="1800" dirty="0">
                <a:latin typeface="Avenir Next LT Pro" panose="020B0504020202020204" pitchFamily="34" charset="77"/>
                <a:cs typeface="Arial" panose="020B0604020202020204" pitchFamily="34" charset="0"/>
              </a:rPr>
              <a:t>6S191 MIT Deep Learning Lecture 1 by Alexander Amini</a:t>
            </a:r>
          </a:p>
          <a:p>
            <a:pPr marL="0" indent="0">
              <a:buNone/>
            </a:pPr>
            <a:endParaRPr lang="en-US" sz="1800" dirty="0">
              <a:latin typeface="Avenir Next LT Pro" panose="020B0504020202020204" pitchFamily="34" charset="77"/>
              <a:cs typeface="Arial" panose="020B0604020202020204" pitchFamily="34" charset="0"/>
            </a:endParaRPr>
          </a:p>
          <a:p>
            <a:pPr marL="0" indent="0">
              <a:buNone/>
            </a:pPr>
            <a:r>
              <a:rPr lang="en-US" sz="1800" dirty="0">
                <a:latin typeface="Avenir Next LT Pro" panose="020B0504020202020204" pitchFamily="34" charset="77"/>
                <a:cs typeface="Arial" panose="020B0604020202020204" pitchFamily="34" charset="0"/>
              </a:rPr>
              <a:t>6</a:t>
            </a:r>
            <a:r>
              <a:rPr lang="en-US" sz="1800">
                <a:latin typeface="Avenir Next LT Pro" panose="020B0504020202020204" pitchFamily="34" charset="77"/>
                <a:cs typeface="Arial" panose="020B0604020202020204" pitchFamily="34" charset="0"/>
              </a:rPr>
              <a:t>.      Dive </a:t>
            </a:r>
            <a:r>
              <a:rPr lang="en-US" sz="1800" dirty="0">
                <a:latin typeface="Avenir Next LT Pro" panose="020B0504020202020204" pitchFamily="34" charset="77"/>
                <a:cs typeface="Arial" panose="020B0604020202020204" pitchFamily="34" charset="0"/>
              </a:rPr>
              <a:t>into Deep Learning: https://d2l.ai/</a:t>
            </a:r>
            <a:r>
              <a:rPr lang="en-US" sz="1800" dirty="0" err="1">
                <a:latin typeface="Avenir Next LT Pro" panose="020B0504020202020204" pitchFamily="34" charset="77"/>
                <a:cs typeface="Arial" panose="020B0604020202020204" pitchFamily="34" charset="0"/>
              </a:rPr>
              <a:t>index.html</a:t>
            </a:r>
            <a:endParaRPr lang="en-US" sz="2400" dirty="0">
              <a:latin typeface="Avenir Next LT Pro" panose="020B0504020202020204" pitchFamily="34" charset="77"/>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7488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35080A-D254-7570-6604-8F843B1AF66B}"/>
              </a:ext>
            </a:extLst>
          </p:cNvPr>
          <p:cNvSpPr txBox="1"/>
          <p:nvPr/>
        </p:nvSpPr>
        <p:spPr>
          <a:xfrm>
            <a:off x="1403498" y="723014"/>
            <a:ext cx="9314121"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Uses and Advantages of Deep Neural Networks</a:t>
            </a:r>
          </a:p>
        </p:txBody>
      </p:sp>
      <p:sp>
        <p:nvSpPr>
          <p:cNvPr id="3" name="TextBox 2">
            <a:extLst>
              <a:ext uri="{FF2B5EF4-FFF2-40B4-BE49-F238E27FC236}">
                <a16:creationId xmlns:a16="http://schemas.microsoft.com/office/drawing/2014/main" id="{6BB2E02C-5438-7E1B-EC7A-F86F821541B0}"/>
              </a:ext>
            </a:extLst>
          </p:cNvPr>
          <p:cNvSpPr txBox="1"/>
          <p:nvPr/>
        </p:nvSpPr>
        <p:spPr>
          <a:xfrm>
            <a:off x="1350334" y="1637414"/>
            <a:ext cx="9420447"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venir Next LT Pro" panose="020B0504020202020204" pitchFamily="34" charset="77"/>
              </a:rPr>
              <a:t>The problems of learning from the raw audio signal, the raw pixel values of images, or the mapping between sentences of arbitrary lengths and their counterparts in foreign languages, are those where deep learning excels over traditional methods. </a:t>
            </a:r>
          </a:p>
          <a:p>
            <a:endParaRPr lang="en-US" sz="1600" dirty="0">
              <a:latin typeface="Avenir Next LT Pro" panose="020B0504020202020204" pitchFamily="34" charset="77"/>
            </a:endParaRP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The architecture of DNN allows the model for end-to-end training, that is all internal parameters are tuned jointly during training.</a:t>
            </a:r>
          </a:p>
          <a:p>
            <a:endParaRPr lang="en-US" sz="1600" dirty="0">
              <a:latin typeface="Avenir Next LT Pro" panose="020B0504020202020204" pitchFamily="34" charset="77"/>
            </a:endParaRPr>
          </a:p>
          <a:p>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By replacing the domain-specific preprocessing of the data, deep learning has eliminated many boundaries that previously separated computer vision, speech recognition, natural language processing, medical informatics, and other application areas, thus offering a unified set of tools for tackling diverse problems.  </a:t>
            </a:r>
          </a:p>
          <a:p>
            <a:pPr marL="285750" indent="-285750">
              <a:buFont typeface="Arial" panose="020B0604020202020204" pitchFamily="34" charset="0"/>
              <a:buChar char="•"/>
            </a:pPr>
            <a:endParaRPr lang="en-US" sz="1600" dirty="0">
              <a:latin typeface="Avenir Next LT Pro" panose="020B0504020202020204" pitchFamily="34" charset="77"/>
            </a:endParaRPr>
          </a:p>
          <a:p>
            <a:pPr marL="285750" indent="-285750">
              <a:buFont typeface="Arial" panose="020B0604020202020204" pitchFamily="34" charset="0"/>
              <a:buChar char="•"/>
            </a:pPr>
            <a:r>
              <a:rPr lang="en-US" sz="1600" dirty="0">
                <a:latin typeface="Avenir Next LT Pro" panose="020B0504020202020204" pitchFamily="34" charset="77"/>
              </a:rPr>
              <a:t>The abundance in data arising from cheap sensors and internet-scale applications, together the significant progress in computational capacity through GPUs and the releasing of many excellent open-source libraries have spawned tremendous developments in deep learning.</a:t>
            </a:r>
          </a:p>
        </p:txBody>
      </p:sp>
    </p:spTree>
    <p:extLst>
      <p:ext uri="{BB962C8B-B14F-4D97-AF65-F5344CB8AC3E}">
        <p14:creationId xmlns:p14="http://schemas.microsoft.com/office/powerpoint/2010/main" val="2797709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0D1DC-0AA2-676C-4FB1-C930834FAD6A}"/>
              </a:ext>
            </a:extLst>
          </p:cNvPr>
          <p:cNvSpPr>
            <a:spLocks noGrp="1"/>
          </p:cNvSpPr>
          <p:nvPr>
            <p:ph type="title"/>
          </p:nvPr>
        </p:nvSpPr>
        <p:spPr>
          <a:xfrm>
            <a:off x="838200" y="365126"/>
            <a:ext cx="10515600" cy="678483"/>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The Input Layer</a:t>
            </a:r>
          </a:p>
        </p:txBody>
      </p:sp>
      <p:sp>
        <p:nvSpPr>
          <p:cNvPr id="4" name="Content Placeholder 3">
            <a:extLst>
              <a:ext uri="{FF2B5EF4-FFF2-40B4-BE49-F238E27FC236}">
                <a16:creationId xmlns:a16="http://schemas.microsoft.com/office/drawing/2014/main" id="{E1250930-B9FC-ABAC-822E-D41C5AAF6FC7}"/>
              </a:ext>
            </a:extLst>
          </p:cNvPr>
          <p:cNvSpPr>
            <a:spLocks noGrp="1"/>
          </p:cNvSpPr>
          <p:nvPr>
            <p:ph sz="half" idx="2"/>
          </p:nvPr>
        </p:nvSpPr>
        <p:spPr>
          <a:xfrm>
            <a:off x="6480312" y="2643809"/>
            <a:ext cx="4873487" cy="3220278"/>
          </a:xfrm>
        </p:spPr>
        <p:txBody>
          <a:bodyPr/>
          <a:lstStyle/>
          <a:p>
            <a:r>
              <a:rPr lang="en-US" sz="1800" dirty="0">
                <a:solidFill>
                  <a:srgbClr val="C00000"/>
                </a:solidFill>
                <a:latin typeface="Avenir Next LT Pro" panose="020B0504020202020204" pitchFamily="34" charset="77"/>
                <a:cs typeface="Arial" panose="020B0604020202020204" pitchFamily="34" charset="0"/>
              </a:rPr>
              <a:t>The nodes of the input layer get data values and do not change the data.</a:t>
            </a:r>
          </a:p>
          <a:p>
            <a:endParaRPr lang="en-US" sz="1800" dirty="0">
              <a:latin typeface="Avenir Next LT Pro" panose="020B0504020202020204" pitchFamily="34" charset="77"/>
              <a:cs typeface="Arial" panose="020B0604020202020204" pitchFamily="34" charset="0"/>
            </a:endParaRPr>
          </a:p>
          <a:p>
            <a:r>
              <a:rPr lang="en-US" sz="1800" dirty="0">
                <a:solidFill>
                  <a:srgbClr val="C00000"/>
                </a:solidFill>
                <a:latin typeface="Avenir Next LT Pro" panose="020B0504020202020204" pitchFamily="34" charset="77"/>
                <a:cs typeface="Arial" panose="020B0604020202020204" pitchFamily="34" charset="0"/>
              </a:rPr>
              <a:t>The nodes of the input are connected to the nodes of the first hidden layer.</a:t>
            </a:r>
          </a:p>
          <a:p>
            <a:pPr marL="0" indent="0">
              <a:buNone/>
            </a:pPr>
            <a:endParaRPr lang="en-US" sz="1800" dirty="0">
              <a:latin typeface="Avenir Next LT Pro" panose="020B0504020202020204" pitchFamily="34" charset="77"/>
              <a:cs typeface="Arial" panose="020B0604020202020204" pitchFamily="34" charset="0"/>
            </a:endParaRPr>
          </a:p>
          <a:p>
            <a:r>
              <a:rPr lang="en-US" sz="1800" dirty="0">
                <a:solidFill>
                  <a:srgbClr val="C00000"/>
                </a:solidFill>
                <a:latin typeface="Avenir Next LT Pro" panose="020B0504020202020204" pitchFamily="34" charset="77"/>
                <a:cs typeface="Arial" panose="020B0604020202020204" pitchFamily="34" charset="0"/>
              </a:rPr>
              <a:t>The input layer is different from the other layers (nodes are passive)</a:t>
            </a:r>
          </a:p>
          <a:p>
            <a:pPr marL="0" indent="0">
              <a:buNone/>
            </a:pPr>
            <a:endParaRPr lang="en-US" dirty="0"/>
          </a:p>
        </p:txBody>
      </p:sp>
      <p:pic>
        <p:nvPicPr>
          <p:cNvPr id="5" name="Content Placeholder 4">
            <a:extLst>
              <a:ext uri="{FF2B5EF4-FFF2-40B4-BE49-F238E27FC236}">
                <a16:creationId xmlns:a16="http://schemas.microsoft.com/office/drawing/2014/main" id="{C8829F0B-74EF-81D9-D098-6CF80599CBBE}"/>
              </a:ext>
            </a:extLst>
          </p:cNvPr>
          <p:cNvPicPr>
            <a:picLocks noGrp="1" noChangeAspect="1"/>
          </p:cNvPicPr>
          <p:nvPr>
            <p:ph sz="half" idx="1"/>
          </p:nvPr>
        </p:nvPicPr>
        <p:blipFill>
          <a:blip r:embed="rId3"/>
          <a:stretch>
            <a:fillRect/>
          </a:stretch>
        </p:blipFill>
        <p:spPr>
          <a:xfrm>
            <a:off x="838200" y="2483390"/>
            <a:ext cx="5181600" cy="3035808"/>
          </a:xfrm>
          <a:prstGeom prst="rect">
            <a:avLst/>
          </a:prstGeom>
        </p:spPr>
      </p:pic>
    </p:spTree>
    <p:extLst>
      <p:ext uri="{BB962C8B-B14F-4D97-AF65-F5344CB8AC3E}">
        <p14:creationId xmlns:p14="http://schemas.microsoft.com/office/powerpoint/2010/main" val="64779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0D1DC-0AA2-676C-4FB1-C930834FAD6A}"/>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2800" dirty="0">
                <a:solidFill>
                  <a:srgbClr val="C00000"/>
                </a:solidFill>
                <a:latin typeface="Avenir Next LT Pro" panose="020B0504020202020204" pitchFamily="34" charset="77"/>
                <a:cs typeface="Arial" panose="020B0604020202020204" pitchFamily="34" charset="0"/>
              </a:rPr>
              <a:t>The Hidden Layers</a:t>
            </a:r>
          </a:p>
        </p:txBody>
      </p:sp>
      <p:sp>
        <p:nvSpPr>
          <p:cNvPr id="4" name="Content Placeholder 3">
            <a:extLst>
              <a:ext uri="{FF2B5EF4-FFF2-40B4-BE49-F238E27FC236}">
                <a16:creationId xmlns:a16="http://schemas.microsoft.com/office/drawing/2014/main" id="{E1250930-B9FC-ABAC-822E-D41C5AAF6FC7}"/>
              </a:ext>
            </a:extLst>
          </p:cNvPr>
          <p:cNvSpPr>
            <a:spLocks noGrp="1"/>
          </p:cNvSpPr>
          <p:nvPr>
            <p:ph sz="half" idx="2"/>
          </p:nvPr>
        </p:nvSpPr>
        <p:spPr>
          <a:xfrm>
            <a:off x="6251713" y="367748"/>
            <a:ext cx="4631634" cy="2504661"/>
          </a:xfrm>
        </p:spPr>
        <p:txBody>
          <a:bodyPr vert="horz" lIns="91440" tIns="45720" rIns="91440" bIns="45720" rtlCol="0" anchor="ctr">
            <a:noAutofit/>
          </a:bodyPr>
          <a:lstStyle/>
          <a:p>
            <a:r>
              <a:rPr lang="en-US" sz="1600" dirty="0">
                <a:solidFill>
                  <a:srgbClr val="C00000"/>
                </a:solidFill>
                <a:latin typeface="Avenir Next LT Pro" panose="020B0504020202020204" pitchFamily="34" charset="77"/>
                <a:cs typeface="Arial" panose="020B0604020202020204" pitchFamily="34" charset="0"/>
              </a:rPr>
              <a:t>The nodes of a hidden layer are connected to the nodes of the previous layer by links representing weights (w) and biases (b).</a:t>
            </a:r>
          </a:p>
          <a:p>
            <a:r>
              <a:rPr lang="en-US" sz="1600" dirty="0">
                <a:solidFill>
                  <a:srgbClr val="C00000"/>
                </a:solidFill>
                <a:latin typeface="Avenir Next LT Pro" panose="020B0504020202020204" pitchFamily="34" charset="77"/>
                <a:cs typeface="Arial" panose="020B0604020202020204" pitchFamily="34" charset="0"/>
              </a:rPr>
              <a:t>Each node of a hidden layer is a non-linear function (activation function).</a:t>
            </a:r>
          </a:p>
          <a:p>
            <a:r>
              <a:rPr lang="en-US" sz="1600" dirty="0">
                <a:solidFill>
                  <a:srgbClr val="C00000"/>
                </a:solidFill>
                <a:latin typeface="Avenir Next LT Pro" panose="020B0504020202020204" pitchFamily="34" charset="77"/>
                <a:cs typeface="Arial" panose="020B0604020202020204" pitchFamily="34" charset="0"/>
              </a:rPr>
              <a:t>The input of an activation function is a linear combination of the outputs of the previous layer and the weights and bias.</a:t>
            </a:r>
          </a:p>
          <a:p>
            <a:pPr marL="0"/>
            <a:endParaRPr lang="en-US" sz="1600" dirty="0"/>
          </a:p>
        </p:txBody>
      </p:sp>
      <p:pic>
        <p:nvPicPr>
          <p:cNvPr id="5" name="Content Placeholder 4">
            <a:extLst>
              <a:ext uri="{FF2B5EF4-FFF2-40B4-BE49-F238E27FC236}">
                <a16:creationId xmlns:a16="http://schemas.microsoft.com/office/drawing/2014/main" id="{C8829F0B-74EF-81D9-D098-6CF80599CBBE}"/>
              </a:ext>
            </a:extLst>
          </p:cNvPr>
          <p:cNvPicPr>
            <a:picLocks noGrp="1" noChangeAspect="1"/>
          </p:cNvPicPr>
          <p:nvPr>
            <p:ph sz="half" idx="1"/>
          </p:nvPr>
        </p:nvPicPr>
        <p:blipFill>
          <a:blip r:embed="rId2"/>
          <a:stretch>
            <a:fillRect/>
          </a:stretch>
        </p:blipFill>
        <p:spPr>
          <a:xfrm>
            <a:off x="357013" y="2819449"/>
            <a:ext cx="5468112" cy="3198844"/>
          </a:xfrm>
          <a:prstGeom prst="rect">
            <a:avLst/>
          </a:prstGeom>
        </p:spPr>
      </p:pic>
      <p:pic>
        <p:nvPicPr>
          <p:cNvPr id="1026" name="Picture 2" descr="Diagram&#10;&#10;Description automatically generated">
            <a:extLst>
              <a:ext uri="{FF2B5EF4-FFF2-40B4-BE49-F238E27FC236}">
                <a16:creationId xmlns:a16="http://schemas.microsoft.com/office/drawing/2014/main" id="{ABC67891-C6AF-703D-86D8-C9C2AEE60A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52930" y="2981739"/>
            <a:ext cx="5227983" cy="21710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C1FF66-07C0-951D-683E-BF6EF763FE59}"/>
                  </a:ext>
                </a:extLst>
              </p:cNvPr>
              <p:cNvSpPr txBox="1"/>
              <p:nvPr/>
            </p:nvSpPr>
            <p:spPr>
              <a:xfrm flipH="1">
                <a:off x="6380921" y="5148470"/>
                <a:ext cx="3916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7" name="TextBox 6">
                <a:extLst>
                  <a:ext uri="{FF2B5EF4-FFF2-40B4-BE49-F238E27FC236}">
                    <a16:creationId xmlns:a16="http://schemas.microsoft.com/office/drawing/2014/main" id="{97C1FF66-07C0-951D-683E-BF6EF763FE59}"/>
                  </a:ext>
                </a:extLst>
              </p:cNvPr>
              <p:cNvSpPr txBox="1">
                <a:spLocks noRot="1" noChangeAspect="1" noMove="1" noResize="1" noEditPoints="1" noAdjustHandles="1" noChangeArrowheads="1" noChangeShapeType="1" noTextEdit="1"/>
              </p:cNvSpPr>
              <p:nvPr/>
            </p:nvSpPr>
            <p:spPr>
              <a:xfrm flipH="1">
                <a:off x="6380921" y="5148470"/>
                <a:ext cx="3916018" cy="276999"/>
              </a:xfrm>
              <a:prstGeom prst="rect">
                <a:avLst/>
              </a:prstGeom>
              <a:blipFill>
                <a:blip r:embed="rId4"/>
                <a:stretch>
                  <a:fillRect l="-1294" t="-8696" r="-1942" b="-34783"/>
                </a:stretch>
              </a:blipFill>
            </p:spPr>
            <p:txBody>
              <a:bodyPr/>
              <a:lstStyle/>
              <a:p>
                <a:r>
                  <a:rPr lang="en-US">
                    <a:noFill/>
                  </a:rPr>
                  <a:t> </a:t>
                </a:r>
              </a:p>
            </p:txBody>
          </p:sp>
        </mc:Fallback>
      </mc:AlternateContent>
    </p:spTree>
    <p:extLst>
      <p:ext uri="{BB962C8B-B14F-4D97-AF65-F5344CB8AC3E}">
        <p14:creationId xmlns:p14="http://schemas.microsoft.com/office/powerpoint/2010/main" val="146269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0B37-F537-E051-0CBF-E7257F30A59B}"/>
              </a:ext>
            </a:extLst>
          </p:cNvPr>
          <p:cNvSpPr>
            <a:spLocks noGrp="1"/>
          </p:cNvSpPr>
          <p:nvPr>
            <p:ph type="title"/>
          </p:nvPr>
        </p:nvSpPr>
        <p:spPr>
          <a:xfrm>
            <a:off x="876694" y="741391"/>
            <a:ext cx="3549649" cy="1616203"/>
          </a:xfrm>
        </p:spPr>
        <p:txBody>
          <a:bodyPr anchor="b">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Activation Functions for the Hidden Layers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328D4A-41AF-0255-CB07-AECE1ADBF769}"/>
                  </a:ext>
                </a:extLst>
              </p:cNvPr>
              <p:cNvSpPr>
                <a:spLocks noGrp="1"/>
              </p:cNvSpPr>
              <p:nvPr>
                <p:ph idx="1"/>
              </p:nvPr>
            </p:nvSpPr>
            <p:spPr>
              <a:xfrm>
                <a:off x="876693" y="2533476"/>
                <a:ext cx="3476646" cy="3447832"/>
              </a:xfrm>
            </p:spPr>
            <p:txBody>
              <a:bodyPr anchor="t">
                <a:normAutofit/>
              </a:bodyPr>
              <a:lstStyle/>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a:latin typeface="Avenir Next LT Pro" panose="020B0504020202020204" pitchFamily="34" charset="77"/>
                    <a:cs typeface="Arial" panose="020B0604020202020204" pitchFamily="34" charset="0"/>
                  </a:rPr>
                  <a:t>The </a:t>
                </a:r>
                <a:r>
                  <a:rPr lang="en-US" sz="2000" dirty="0">
                    <a:solidFill>
                      <a:srgbClr val="FF0000"/>
                    </a:solidFill>
                    <a:latin typeface="Avenir Next LT Pro" panose="020B0504020202020204" pitchFamily="34" charset="77"/>
                    <a:cs typeface="Arial" panose="020B0604020202020204" pitchFamily="34" charset="0"/>
                  </a:rPr>
                  <a:t>Sigmoid</a:t>
                </a:r>
                <a:r>
                  <a:rPr lang="en-US" sz="2000" dirty="0">
                    <a:latin typeface="Avenir Next LT Pro" panose="020B0504020202020204" pitchFamily="34" charset="77"/>
                    <a:cs typeface="Arial" panose="020B0604020202020204" pitchFamily="34" charset="0"/>
                  </a:rPr>
                  <a:t> (logistic activation function: </a:t>
                </a:r>
              </a:p>
              <a:p>
                <a:pPr marL="0" indent="0">
                  <a:buNone/>
                </a:pPr>
                <a14:m>
                  <m:oMath xmlns:m="http://schemas.openxmlformats.org/officeDocument/2006/math">
                    <m:r>
                      <a:rPr lang="en-US" sz="2000" i="1" smtClean="0">
                        <a:solidFill>
                          <a:srgbClr val="FF0000"/>
                        </a:solidFill>
                        <a:latin typeface="Cambria Math" panose="02040503050406030204" pitchFamily="18" charset="0"/>
                        <a:ea typeface="Cambria Math" panose="02040503050406030204" pitchFamily="18" charset="0"/>
                      </a:rPr>
                      <m:t>𝜎</m:t>
                    </m:r>
                    <m:d>
                      <m:dPr>
                        <m:ctrlPr>
                          <a:rPr lang="en-US" sz="2000" b="0" i="1">
                            <a:solidFill>
                              <a:srgbClr val="FF0000"/>
                            </a:solidFill>
                            <a:latin typeface="Cambria Math" panose="02040503050406030204" pitchFamily="18" charset="0"/>
                            <a:ea typeface="Cambria Math" panose="02040503050406030204" pitchFamily="18" charset="0"/>
                          </a:rPr>
                        </m:ctrlPr>
                      </m:dPr>
                      <m:e>
                        <m:r>
                          <a:rPr lang="en-US" sz="2000" b="0" i="1">
                            <a:solidFill>
                              <a:srgbClr val="FF0000"/>
                            </a:solidFill>
                            <a:latin typeface="Cambria Math" panose="02040503050406030204" pitchFamily="18" charset="0"/>
                            <a:ea typeface="Cambria Math" panose="02040503050406030204" pitchFamily="18" charset="0"/>
                          </a:rPr>
                          <m:t>𝑥</m:t>
                        </m:r>
                      </m:e>
                    </m:d>
                    <m:r>
                      <a:rPr lang="en-US" sz="2000" b="0" i="1">
                        <a:solidFill>
                          <a:srgbClr val="FF0000"/>
                        </a:solidFill>
                        <a:latin typeface="Cambria Math" panose="02040503050406030204" pitchFamily="18" charset="0"/>
                        <a:ea typeface="Cambria Math" panose="02040503050406030204" pitchFamily="18" charset="0"/>
                      </a:rPr>
                      <m:t>=</m:t>
                    </m:r>
                    <m:f>
                      <m:fPr>
                        <m:ctrlPr>
                          <a:rPr lang="en-US" sz="2000" b="0" i="1">
                            <a:solidFill>
                              <a:srgbClr val="FF0000"/>
                            </a:solidFill>
                            <a:latin typeface="Cambria Math" panose="02040503050406030204" pitchFamily="18" charset="0"/>
                            <a:ea typeface="Cambria Math" panose="02040503050406030204" pitchFamily="18" charset="0"/>
                          </a:rPr>
                        </m:ctrlPr>
                      </m:fPr>
                      <m:num>
                        <m:r>
                          <a:rPr lang="en-US" sz="2000" b="0" i="1">
                            <a:solidFill>
                              <a:srgbClr val="FF0000"/>
                            </a:solidFill>
                            <a:latin typeface="Cambria Math" panose="02040503050406030204" pitchFamily="18" charset="0"/>
                            <a:ea typeface="Cambria Math" panose="02040503050406030204" pitchFamily="18" charset="0"/>
                          </a:rPr>
                          <m:t>1</m:t>
                        </m:r>
                      </m:num>
                      <m:den>
                        <m:r>
                          <a:rPr lang="en-US" sz="2000" b="0" i="1">
                            <a:solidFill>
                              <a:srgbClr val="FF0000"/>
                            </a:solidFill>
                            <a:latin typeface="Cambria Math" panose="02040503050406030204" pitchFamily="18" charset="0"/>
                            <a:ea typeface="Cambria Math" panose="02040503050406030204" pitchFamily="18" charset="0"/>
                          </a:rPr>
                          <m:t>1+</m:t>
                        </m:r>
                        <m:sSup>
                          <m:sSupPr>
                            <m:ctrlPr>
                              <a:rPr lang="en-US" sz="2000" b="0" i="1">
                                <a:solidFill>
                                  <a:srgbClr val="FF0000"/>
                                </a:solidFill>
                                <a:latin typeface="Cambria Math" panose="02040503050406030204" pitchFamily="18" charset="0"/>
                                <a:ea typeface="Cambria Math" panose="02040503050406030204" pitchFamily="18" charset="0"/>
                              </a:rPr>
                            </m:ctrlPr>
                          </m:sSupPr>
                          <m:e>
                            <m:r>
                              <a:rPr lang="en-US" sz="2000" b="0" i="1">
                                <a:solidFill>
                                  <a:srgbClr val="FF0000"/>
                                </a:solidFill>
                                <a:latin typeface="Cambria Math" panose="02040503050406030204" pitchFamily="18" charset="0"/>
                                <a:ea typeface="Cambria Math" panose="02040503050406030204" pitchFamily="18" charset="0"/>
                              </a:rPr>
                              <m:t>𝑒</m:t>
                            </m:r>
                          </m:e>
                          <m:sup>
                            <m:r>
                              <a:rPr lang="en-US" sz="2000" b="0" i="1">
                                <a:solidFill>
                                  <a:srgbClr val="FF0000"/>
                                </a:solidFill>
                                <a:latin typeface="Cambria Math" panose="02040503050406030204" pitchFamily="18" charset="0"/>
                                <a:ea typeface="Cambria Math" panose="02040503050406030204" pitchFamily="18" charset="0"/>
                              </a:rPr>
                              <m:t>−</m:t>
                            </m:r>
                            <m:r>
                              <a:rPr lang="en-US" sz="2000" b="0" i="1">
                                <a:solidFill>
                                  <a:srgbClr val="FF0000"/>
                                </a:solidFill>
                                <a:latin typeface="Cambria Math" panose="02040503050406030204" pitchFamily="18" charset="0"/>
                                <a:ea typeface="Cambria Math" panose="02040503050406030204" pitchFamily="18" charset="0"/>
                              </a:rPr>
                              <m:t>𝑥</m:t>
                            </m:r>
                          </m:sup>
                        </m:sSup>
                      </m:den>
                    </m:f>
                  </m:oMath>
                </a14:m>
                <a:r>
                  <a:rPr lang="en-US" sz="2000" dirty="0"/>
                  <a:t> </a:t>
                </a:r>
                <a:r>
                  <a:rPr lang="en-US" sz="2000" dirty="0">
                    <a:latin typeface="Arial" panose="020B0604020202020204" pitchFamily="34" charset="0"/>
                    <a:cs typeface="Arial" panose="020B0604020202020204" pitchFamily="34" charset="0"/>
                  </a:rPr>
                  <a:t> </a:t>
                </a: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a:latin typeface="Avenir Next LT Pro" panose="020B0504020202020204" pitchFamily="34" charset="77"/>
                    <a:cs typeface="Arial" panose="020B0604020202020204" pitchFamily="34" charset="0"/>
                  </a:rPr>
                  <a:t>Derivative:</a:t>
                </a:r>
                <a:r>
                  <a:rPr lang="en-US" sz="2000" dirty="0">
                    <a:latin typeface="Avenir Next LT Pro" panose="020B0504020202020204" pitchFamily="34" charset="77"/>
                  </a:rPr>
                  <a:t> </a:t>
                </a:r>
              </a:p>
              <a:p>
                <a:pPr marL="0" indent="0">
                  <a:buNone/>
                </a:pPr>
                <a14:m>
                  <m:oMath xmlns:m="http://schemas.openxmlformats.org/officeDocument/2006/math">
                    <m:sSup>
                      <m:sSupPr>
                        <m:ctrlPr>
                          <a:rPr lang="en-US" sz="2000" i="1" smtClean="0">
                            <a:solidFill>
                              <a:srgbClr val="FF0000"/>
                            </a:solidFill>
                            <a:latin typeface="Cambria Math" panose="02040503050406030204" pitchFamily="18" charset="0"/>
                          </a:rPr>
                        </m:ctrlPr>
                      </m:sSupPr>
                      <m:e>
                        <m:r>
                          <a:rPr lang="en-US" sz="2000" i="1">
                            <a:solidFill>
                              <a:srgbClr val="FF0000"/>
                            </a:solidFill>
                            <a:latin typeface="Cambria Math" panose="02040503050406030204" pitchFamily="18" charset="0"/>
                            <a:ea typeface="Cambria Math" panose="02040503050406030204" pitchFamily="18" charset="0"/>
                          </a:rPr>
                          <m:t>𝜎</m:t>
                        </m:r>
                      </m:e>
                      <m:sup>
                        <m:r>
                          <a:rPr lang="en-US" sz="2000" b="0" i="1">
                            <a:solidFill>
                              <a:srgbClr val="FF0000"/>
                            </a:solidFill>
                            <a:latin typeface="Cambria Math" panose="02040503050406030204" pitchFamily="18" charset="0"/>
                          </a:rPr>
                          <m:t>′</m:t>
                        </m:r>
                      </m:sup>
                    </m:sSup>
                  </m:oMath>
                </a14:m>
                <a:r>
                  <a:rPr lang="en-US" sz="2000" dirty="0">
                    <a:solidFill>
                      <a:srgbClr val="FF0000"/>
                    </a:solidFill>
                  </a:rPr>
                  <a:t>(x) = </a:t>
                </a:r>
                <a14:m>
                  <m:oMath xmlns:m="http://schemas.openxmlformats.org/officeDocument/2006/math">
                    <m:r>
                      <a:rPr lang="en-US" sz="2000" i="1">
                        <a:solidFill>
                          <a:srgbClr val="FF0000"/>
                        </a:solidFill>
                        <a:latin typeface="Cambria Math" panose="02040503050406030204" pitchFamily="18" charset="0"/>
                        <a:ea typeface="Cambria Math" panose="02040503050406030204" pitchFamily="18" charset="0"/>
                      </a:rPr>
                      <m:t>𝜎</m:t>
                    </m:r>
                    <m:r>
                      <a:rPr lang="en-US" sz="2000" b="0" i="1">
                        <a:solidFill>
                          <a:srgbClr val="FF0000"/>
                        </a:solidFill>
                        <a:latin typeface="Cambria Math" panose="02040503050406030204" pitchFamily="18" charset="0"/>
                        <a:ea typeface="Cambria Math" panose="02040503050406030204" pitchFamily="18" charset="0"/>
                      </a:rPr>
                      <m:t>(</m:t>
                    </m:r>
                    <m:r>
                      <a:rPr lang="en-US" sz="2000" b="0" i="1">
                        <a:solidFill>
                          <a:srgbClr val="FF0000"/>
                        </a:solidFill>
                        <a:latin typeface="Cambria Math" panose="02040503050406030204" pitchFamily="18" charset="0"/>
                        <a:ea typeface="Cambria Math" panose="02040503050406030204" pitchFamily="18" charset="0"/>
                      </a:rPr>
                      <m:t>𝑥</m:t>
                    </m:r>
                    <m:r>
                      <a:rPr lang="en-US" sz="2000" b="0" i="1">
                        <a:solidFill>
                          <a:srgbClr val="FF0000"/>
                        </a:solidFill>
                        <a:latin typeface="Cambria Math" panose="02040503050406030204" pitchFamily="18" charset="0"/>
                        <a:ea typeface="Cambria Math" panose="02040503050406030204" pitchFamily="18" charset="0"/>
                      </a:rPr>
                      <m:t>)(1−</m:t>
                    </m:r>
                    <m:r>
                      <a:rPr lang="en-US" sz="2000" b="0" i="1">
                        <a:solidFill>
                          <a:srgbClr val="FF0000"/>
                        </a:solidFill>
                        <a:latin typeface="Cambria Math" panose="02040503050406030204" pitchFamily="18" charset="0"/>
                        <a:ea typeface="Cambria Math" panose="02040503050406030204" pitchFamily="18" charset="0"/>
                      </a:rPr>
                      <m:t>𝜎</m:t>
                    </m:r>
                    <m:d>
                      <m:dPr>
                        <m:ctrlPr>
                          <a:rPr lang="en-US" sz="2000" b="0" i="1">
                            <a:solidFill>
                              <a:srgbClr val="FF0000"/>
                            </a:solidFill>
                            <a:latin typeface="Cambria Math" panose="02040503050406030204" pitchFamily="18" charset="0"/>
                            <a:ea typeface="Cambria Math" panose="02040503050406030204" pitchFamily="18" charset="0"/>
                          </a:rPr>
                        </m:ctrlPr>
                      </m:dPr>
                      <m:e>
                        <m:r>
                          <a:rPr lang="en-US" sz="2000" b="0" i="1">
                            <a:solidFill>
                              <a:srgbClr val="FF0000"/>
                            </a:solidFill>
                            <a:latin typeface="Cambria Math" panose="02040503050406030204" pitchFamily="18" charset="0"/>
                            <a:ea typeface="Cambria Math" panose="02040503050406030204" pitchFamily="18" charset="0"/>
                          </a:rPr>
                          <m:t>𝑥</m:t>
                        </m:r>
                      </m:e>
                    </m:d>
                    <m:r>
                      <a:rPr lang="en-US" sz="2000" b="0" i="1">
                        <a:solidFill>
                          <a:srgbClr val="FF0000"/>
                        </a:solidFill>
                        <a:latin typeface="Cambria Math" panose="02040503050406030204" pitchFamily="18" charset="0"/>
                        <a:ea typeface="Cambria Math" panose="02040503050406030204" pitchFamily="18" charset="0"/>
                      </a:rPr>
                      <m:t>)</m:t>
                    </m:r>
                  </m:oMath>
                </a14:m>
                <a:endParaRPr lang="en-US" sz="2000" dirty="0">
                  <a:solidFill>
                    <a:srgbClr val="FF0000"/>
                  </a:solidFill>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99328D4A-41AF-0255-CB07-AECE1ADBF769}"/>
                  </a:ext>
                </a:extLst>
              </p:cNvPr>
              <p:cNvSpPr>
                <a:spLocks noGrp="1" noRot="1" noChangeAspect="1" noMove="1" noResize="1" noEditPoints="1" noAdjustHandles="1" noChangeArrowheads="1" noChangeShapeType="1" noTextEdit="1"/>
              </p:cNvSpPr>
              <p:nvPr>
                <p:ph idx="1"/>
              </p:nvPr>
            </p:nvSpPr>
            <p:spPr>
              <a:xfrm>
                <a:off x="876693" y="2533476"/>
                <a:ext cx="3476646" cy="3447832"/>
              </a:xfrm>
              <a:blipFill>
                <a:blip r:embed="rId2"/>
                <a:stretch>
                  <a:fillRect l="-2190"/>
                </a:stretch>
              </a:blipFill>
            </p:spPr>
            <p:txBody>
              <a:bodyPr/>
              <a:lstStyle/>
              <a:p>
                <a:r>
                  <a:rPr lang="en-US">
                    <a:noFill/>
                  </a:rPr>
                  <a:t> </a:t>
                </a:r>
              </a:p>
            </p:txBody>
          </p:sp>
        </mc:Fallback>
      </mc:AlternateContent>
      <p:pic>
        <p:nvPicPr>
          <p:cNvPr id="7172" name="Picture 4" descr="Performance Analysis of Sigmoid and Relu Activation Functions in Deep  Neural Network | SpringerLink">
            <a:extLst>
              <a:ext uri="{FF2B5EF4-FFF2-40B4-BE49-F238E27FC236}">
                <a16:creationId xmlns:a16="http://schemas.microsoft.com/office/drawing/2014/main" id="{1C72713E-4CF0-D240-827A-9F93A36411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97"/>
          <a:stretch/>
        </p:blipFill>
        <p:spPr bwMode="auto">
          <a:xfrm>
            <a:off x="5089243" y="877413"/>
            <a:ext cx="6222628" cy="504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787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985F-1005-A32D-3006-FB5E575F5C04}"/>
              </a:ext>
            </a:extLst>
          </p:cNvPr>
          <p:cNvSpPr>
            <a:spLocks noGrp="1"/>
          </p:cNvSpPr>
          <p:nvPr>
            <p:ph type="title"/>
          </p:nvPr>
        </p:nvSpPr>
        <p:spPr>
          <a:xfrm>
            <a:off x="838200" y="365125"/>
            <a:ext cx="10515600" cy="956779"/>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Activation Functions for the Hidden Layers</a:t>
            </a:r>
            <a:endParaRPr lang="en-US" sz="2800" dirty="0">
              <a:latin typeface="Avenir Next LT Pro" panose="020B0504020202020204" pitchFamily="34" charset="77"/>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E5B3DA-8632-F842-DF04-1ED72C75550F}"/>
                  </a:ext>
                </a:extLst>
              </p:cNvPr>
              <p:cNvSpPr>
                <a:spLocks noGrp="1"/>
              </p:cNvSpPr>
              <p:nvPr>
                <p:ph idx="1"/>
              </p:nvPr>
            </p:nvSpPr>
            <p:spPr/>
            <p:txBody>
              <a:bodyPr/>
              <a:lstStyle/>
              <a:p>
                <a:pPr marL="0" indent="0">
                  <a:buNone/>
                </a:pPr>
                <a:r>
                  <a:rPr lang="en-US" sz="2000" dirty="0">
                    <a:latin typeface="Avenir Next LT Pro" panose="020B0504020202020204" pitchFamily="34" charset="77"/>
                    <a:cs typeface="Arial" panose="020B0604020202020204" pitchFamily="34" charset="0"/>
                  </a:rPr>
                  <a:t>The </a:t>
                </a:r>
                <a:r>
                  <a:rPr lang="en-US" sz="2000" dirty="0">
                    <a:solidFill>
                      <a:srgbClr val="C00000"/>
                    </a:solidFill>
                    <a:latin typeface="Avenir Next LT Pro" panose="020B0504020202020204" pitchFamily="34" charset="77"/>
                    <a:cs typeface="Arial" panose="020B0604020202020204" pitchFamily="34" charset="0"/>
                  </a:rPr>
                  <a:t>Hyperbolic Tangent</a:t>
                </a:r>
                <a:r>
                  <a:rPr lang="en-US" sz="2000" dirty="0">
                    <a:latin typeface="Avenir Next LT Pro" panose="020B0504020202020204" pitchFamily="34" charset="77"/>
                    <a:cs typeface="Arial" panose="020B0604020202020204" pitchFamily="34" charset="0"/>
                  </a:rPr>
                  <a:t> </a:t>
                </a:r>
                <a:r>
                  <a:rPr lang="en-US" sz="2800" dirty="0"/>
                  <a:t>: </a:t>
                </a:r>
                <a14:m>
                  <m:oMath xmlns:m="http://schemas.openxmlformats.org/officeDocument/2006/math">
                    <m:r>
                      <a:rPr lang="en-US" sz="2800" b="0" i="1" smtClean="0">
                        <a:solidFill>
                          <a:srgbClr val="FF0000"/>
                        </a:solidFill>
                        <a:latin typeface="Cambria Math" panose="02040503050406030204" pitchFamily="18" charset="0"/>
                      </a:rPr>
                      <m:t>𝑓</m:t>
                    </m:r>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𝑥</m:t>
                        </m:r>
                      </m:e>
                    </m:d>
                    <m:r>
                      <a:rPr lang="en-US" sz="2800" b="0" i="1" smtClean="0">
                        <a:solidFill>
                          <a:srgbClr val="FF0000"/>
                        </a:solidFill>
                        <a:latin typeface="Cambria Math" panose="02040503050406030204" pitchFamily="18" charset="0"/>
                      </a:rPr>
                      <m:t>=</m:t>
                    </m:r>
                    <m:f>
                      <m:fPr>
                        <m:ctrlPr>
                          <a:rPr lang="en-US" sz="2800" b="0" i="1" smtClean="0">
                            <a:solidFill>
                              <a:srgbClr val="FF0000"/>
                            </a:solidFill>
                            <a:latin typeface="Cambria Math" panose="02040503050406030204" pitchFamily="18" charset="0"/>
                          </a:rPr>
                        </m:ctrlPr>
                      </m:fPr>
                      <m:num>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𝑒</m:t>
                            </m:r>
                          </m:e>
                          <m:sup>
                            <m:r>
                              <a:rPr lang="en-US" sz="2800" b="0" i="1" smtClean="0">
                                <a:solidFill>
                                  <a:srgbClr val="FF0000"/>
                                </a:solidFill>
                                <a:latin typeface="Cambria Math" panose="02040503050406030204" pitchFamily="18" charset="0"/>
                              </a:rPr>
                              <m:t>𝑥</m:t>
                            </m:r>
                          </m:sup>
                        </m:sSup>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𝑒</m:t>
                            </m:r>
                          </m:e>
                          <m:sup>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𝑥</m:t>
                            </m:r>
                          </m:sup>
                        </m:sSup>
                      </m:num>
                      <m:den>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𝑒</m:t>
                            </m:r>
                          </m:e>
                          <m:sup>
                            <m:r>
                              <a:rPr lang="en-US" sz="2800" b="0" i="1" smtClean="0">
                                <a:solidFill>
                                  <a:srgbClr val="FF0000"/>
                                </a:solidFill>
                                <a:latin typeface="Cambria Math" panose="02040503050406030204" pitchFamily="18" charset="0"/>
                              </a:rPr>
                              <m:t>𝑥</m:t>
                            </m:r>
                          </m:sup>
                        </m:sSup>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𝑒</m:t>
                            </m:r>
                          </m:e>
                          <m:sup>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𝑥</m:t>
                            </m:r>
                          </m:sup>
                        </m:sSup>
                      </m:den>
                    </m:f>
                  </m:oMath>
                </a14:m>
                <a:r>
                  <a:rPr lang="en-US" sz="2800" dirty="0"/>
                  <a:t>   </a:t>
                </a:r>
              </a:p>
              <a:p>
                <a:pPr marL="0" indent="0">
                  <a:buNone/>
                </a:pPr>
                <a:r>
                  <a:rPr lang="en-US" sz="2400" dirty="0">
                    <a:latin typeface="Avenir Next LT Pro" panose="020B0504020202020204" pitchFamily="34" charset="77"/>
                    <a:cs typeface="Arial" panose="020B0604020202020204" pitchFamily="34" charset="0"/>
                  </a:rPr>
                  <a:t>Derivative</a:t>
                </a:r>
                <a:r>
                  <a:rPr lang="en-US" sz="3600" dirty="0">
                    <a:latin typeface="Arial" panose="020B0604020202020204" pitchFamily="34" charset="0"/>
                    <a:cs typeface="Arial" panose="020B0604020202020204" pitchFamily="34" charset="0"/>
                  </a:rPr>
                  <a:t>:</a:t>
                </a:r>
                <a:r>
                  <a:rPr lang="en-US" sz="2800" dirty="0"/>
                  <a:t> </a:t>
                </a:r>
                <a14:m>
                  <m:oMath xmlns:m="http://schemas.openxmlformats.org/officeDocument/2006/math">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𝑓</m:t>
                        </m:r>
                      </m:e>
                      <m:sup>
                        <m:r>
                          <a:rPr lang="en-US" sz="2800" b="0" i="1" smtClean="0">
                            <a:solidFill>
                              <a:srgbClr val="FF0000"/>
                            </a:solidFill>
                            <a:latin typeface="Cambria Math" panose="02040503050406030204" pitchFamily="18" charset="0"/>
                          </a:rPr>
                          <m:t>′</m:t>
                        </m:r>
                      </m:sup>
                    </m:sSup>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𝑥</m:t>
                        </m:r>
                      </m:e>
                    </m:d>
                    <m:r>
                      <a:rPr lang="en-US" sz="2800" b="0" i="1" smtClean="0">
                        <a:solidFill>
                          <a:srgbClr val="FF0000"/>
                        </a:solidFill>
                        <a:latin typeface="Cambria Math" panose="02040503050406030204" pitchFamily="18" charset="0"/>
                      </a:rPr>
                      <m:t>=1−</m:t>
                    </m:r>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𝑓</m:t>
                        </m:r>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𝑥</m:t>
                            </m:r>
                          </m:e>
                        </m:d>
                        <m:r>
                          <a:rPr lang="en-US" sz="2800" b="0" i="1" smtClean="0">
                            <a:solidFill>
                              <a:srgbClr val="FF0000"/>
                            </a:solidFill>
                            <a:latin typeface="Cambria Math" panose="02040503050406030204" pitchFamily="18" charset="0"/>
                          </a:rPr>
                          <m:t>)</m:t>
                        </m:r>
                      </m:e>
                      <m:sup>
                        <m:r>
                          <a:rPr lang="en-US" sz="2800" b="0" i="1" smtClean="0">
                            <a:solidFill>
                              <a:srgbClr val="FF0000"/>
                            </a:solidFill>
                            <a:latin typeface="Cambria Math" panose="02040503050406030204" pitchFamily="18" charset="0"/>
                          </a:rPr>
                          <m:t>2</m:t>
                        </m:r>
                      </m:sup>
                    </m:sSup>
                  </m:oMath>
                </a14:m>
                <a:endParaRPr lang="en-US" dirty="0"/>
              </a:p>
            </p:txBody>
          </p:sp>
        </mc:Choice>
        <mc:Fallback xmlns="">
          <p:sp>
            <p:nvSpPr>
              <p:cNvPr id="3" name="Content Placeholder 2">
                <a:extLst>
                  <a:ext uri="{FF2B5EF4-FFF2-40B4-BE49-F238E27FC236}">
                    <a16:creationId xmlns:a16="http://schemas.microsoft.com/office/drawing/2014/main" id="{C5E5B3DA-8632-F842-DF04-1ED72C75550F}"/>
                  </a:ext>
                </a:extLst>
              </p:cNvPr>
              <p:cNvSpPr>
                <a:spLocks noGrp="1" noRot="1" noChangeAspect="1" noMove="1" noResize="1" noEditPoints="1" noAdjustHandles="1" noChangeArrowheads="1" noChangeShapeType="1" noTextEdit="1"/>
              </p:cNvSpPr>
              <p:nvPr>
                <p:ph idx="1"/>
              </p:nvPr>
            </p:nvSpPr>
            <p:spPr>
              <a:blipFill>
                <a:blip r:embed="rId2"/>
                <a:stretch>
                  <a:fillRect l="-965"/>
                </a:stretch>
              </a:blipFill>
            </p:spPr>
            <p:txBody>
              <a:bodyPr/>
              <a:lstStyle/>
              <a:p>
                <a:r>
                  <a:rPr lang="en-US">
                    <a:noFill/>
                  </a:rPr>
                  <a:t> </a:t>
                </a:r>
              </a:p>
            </p:txBody>
          </p:sp>
        </mc:Fallback>
      </mc:AlternateContent>
      <p:pic>
        <p:nvPicPr>
          <p:cNvPr id="6146" name="Picture 2" descr="Activation Functions in Machine Learning | by Tech-AI-Math | Artificial  Intelligence in Plain English">
            <a:extLst>
              <a:ext uri="{FF2B5EF4-FFF2-40B4-BE49-F238E27FC236}">
                <a16:creationId xmlns:a16="http://schemas.microsoft.com/office/drawing/2014/main" id="{E0A708B8-79DC-531B-AF31-C860B4F4E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950" y="3200399"/>
            <a:ext cx="5626100" cy="3188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26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5EF7-7B35-A01F-CA86-97F2DF82D557}"/>
              </a:ext>
            </a:extLst>
          </p:cNvPr>
          <p:cNvSpPr>
            <a:spLocks noGrp="1"/>
          </p:cNvSpPr>
          <p:nvPr>
            <p:ph type="title"/>
          </p:nvPr>
        </p:nvSpPr>
        <p:spPr>
          <a:xfrm>
            <a:off x="838200" y="365126"/>
            <a:ext cx="10515600" cy="817632"/>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Activation Functions for the Hidden Layers</a:t>
            </a:r>
            <a:endParaRPr lang="en-US" sz="2800" dirty="0">
              <a:latin typeface="Avenir Next LT Pro" panose="020B0504020202020204" pitchFamily="34" charset="77"/>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4666AE-865C-F2A4-695A-735FCA1FE807}"/>
                  </a:ext>
                </a:extLst>
              </p:cNvPr>
              <p:cNvSpPr>
                <a:spLocks noGrp="1"/>
              </p:cNvSpPr>
              <p:nvPr>
                <p:ph idx="1"/>
              </p:nvPr>
            </p:nvSpPr>
            <p:spPr/>
            <p:txBody>
              <a:bodyPr/>
              <a:lstStyle/>
              <a:p>
                <a:pPr marL="0" indent="0">
                  <a:buNone/>
                </a:pPr>
                <a:r>
                  <a:rPr lang="en-US" sz="2000" dirty="0">
                    <a:latin typeface="Avenir Next LT Pro" panose="020B0504020202020204" pitchFamily="34" charset="77"/>
                    <a:cs typeface="Arial" panose="020B0604020202020204" pitchFamily="34" charset="0"/>
                  </a:rPr>
                  <a:t>The </a:t>
                </a:r>
                <a:r>
                  <a:rPr lang="en-US" sz="2000" dirty="0" err="1">
                    <a:solidFill>
                      <a:srgbClr val="C00000"/>
                    </a:solidFill>
                    <a:latin typeface="Avenir Next LT Pro" panose="020B0504020202020204" pitchFamily="34" charset="77"/>
                    <a:cs typeface="Arial" panose="020B0604020202020204" pitchFamily="34" charset="0"/>
                  </a:rPr>
                  <a:t>ReLU</a:t>
                </a:r>
                <a:r>
                  <a:rPr lang="en-US" sz="2000" dirty="0">
                    <a:latin typeface="Avenir Next LT Pro" panose="020B0504020202020204" pitchFamily="34" charset="77"/>
                    <a:cs typeface="Arial" panose="020B0604020202020204" pitchFamily="34" charset="0"/>
                  </a:rPr>
                  <a:t> (Rectified Linear Unit): </a:t>
                </a:r>
                <a:r>
                  <a:rPr lang="en-US" sz="2400" dirty="0">
                    <a:solidFill>
                      <a:srgbClr val="FF0000"/>
                    </a:solidFill>
                    <a:latin typeface="Arial" panose="020B0604020202020204" pitchFamily="34" charset="0"/>
                    <a:cs typeface="Arial" panose="020B0604020202020204" pitchFamily="34" charset="0"/>
                  </a:rPr>
                  <a:t>ReLU</a:t>
                </a:r>
                <a14:m>
                  <m:oMath xmlns:m="http://schemas.openxmlformats.org/officeDocument/2006/math">
                    <m:d>
                      <m:dPr>
                        <m:ctrlPr>
                          <a:rPr lang="en-US" sz="2000" i="1" smtClean="0">
                            <a:solidFill>
                              <a:srgbClr val="FF0000"/>
                            </a:solidFill>
                            <a:latin typeface="Cambria Math" panose="02040503050406030204" pitchFamily="18" charset="0"/>
                            <a:cs typeface="Arial" panose="020B0604020202020204" pitchFamily="34" charset="0"/>
                          </a:rPr>
                        </m:ctrlPr>
                      </m:dPr>
                      <m:e>
                        <m:r>
                          <a:rPr lang="en-US" sz="2000" b="0" i="1" smtClean="0">
                            <a:solidFill>
                              <a:srgbClr val="FF0000"/>
                            </a:solidFill>
                            <a:latin typeface="Cambria Math" panose="02040503050406030204" pitchFamily="18" charset="0"/>
                            <a:cs typeface="Arial" panose="020B0604020202020204" pitchFamily="34" charset="0"/>
                          </a:rPr>
                          <m:t>𝑥</m:t>
                        </m:r>
                      </m:e>
                    </m:d>
                    <m:r>
                      <a:rPr lang="en-US" sz="2000" b="0" i="1" smtClean="0">
                        <a:solidFill>
                          <a:srgbClr val="FF0000"/>
                        </a:solidFill>
                        <a:latin typeface="Cambria Math" panose="02040503050406030204" pitchFamily="18" charset="0"/>
                        <a:cs typeface="Arial" panose="020B0604020202020204" pitchFamily="34" charset="0"/>
                      </a:rPr>
                      <m:t>=</m:t>
                    </m:r>
                    <m:d>
                      <m:dPr>
                        <m:begChr m:val="{"/>
                        <m:endChr m:val=""/>
                        <m:ctrlPr>
                          <a:rPr lang="en-US" sz="2000" b="0" i="1" smtClean="0">
                            <a:solidFill>
                              <a:srgbClr val="FF0000"/>
                            </a:solidFill>
                            <a:latin typeface="Cambria Math" panose="02040503050406030204" pitchFamily="18" charset="0"/>
                            <a:cs typeface="Arial" panose="020B0604020202020204" pitchFamily="34" charset="0"/>
                          </a:rPr>
                        </m:ctrlPr>
                      </m:dPr>
                      <m:e>
                        <m:eqArr>
                          <m:eqArrPr>
                            <m:ctrlPr>
                              <a:rPr lang="en-US" sz="2000" b="0" i="1" smtClean="0">
                                <a:solidFill>
                                  <a:srgbClr val="FF0000"/>
                                </a:solidFill>
                                <a:latin typeface="Cambria Math" panose="02040503050406030204" pitchFamily="18" charset="0"/>
                                <a:cs typeface="Arial" panose="020B0604020202020204" pitchFamily="34" charset="0"/>
                              </a:rPr>
                            </m:ctrlPr>
                          </m:eqArrPr>
                          <m:e>
                            <m:r>
                              <a:rPr lang="en-US" sz="2000" b="0" i="1" smtClean="0">
                                <a:solidFill>
                                  <a:srgbClr val="FF0000"/>
                                </a:solidFill>
                                <a:latin typeface="Cambria Math" panose="02040503050406030204" pitchFamily="18" charset="0"/>
                                <a:cs typeface="Arial" panose="020B0604020202020204" pitchFamily="34" charset="0"/>
                              </a:rPr>
                              <m:t>0,     </m:t>
                            </m:r>
                            <m:r>
                              <a:rPr lang="en-US" sz="2000" b="0" i="1" smtClean="0">
                                <a:solidFill>
                                  <a:srgbClr val="FF0000"/>
                                </a:solidFill>
                                <a:latin typeface="Cambria Math" panose="02040503050406030204" pitchFamily="18" charset="0"/>
                                <a:cs typeface="Arial" panose="020B0604020202020204" pitchFamily="34" charset="0"/>
                              </a:rPr>
                              <m:t>𝑥</m:t>
                            </m:r>
                            <m:r>
                              <a:rPr lang="en-US" sz="2000" b="0" i="1" smtClean="0">
                                <a:solidFill>
                                  <a:srgbClr val="FF0000"/>
                                </a:solidFill>
                                <a:latin typeface="Cambria Math" panose="02040503050406030204" pitchFamily="18" charset="0"/>
                                <a:cs typeface="Arial" panose="020B0604020202020204" pitchFamily="34" charset="0"/>
                              </a:rPr>
                              <m:t>&lt;0</m:t>
                            </m:r>
                          </m:e>
                          <m:e>
                            <m:r>
                              <a:rPr lang="en-US" sz="2000" b="0" i="1" smtClean="0">
                                <a:solidFill>
                                  <a:srgbClr val="FF0000"/>
                                </a:solidFill>
                                <a:latin typeface="Cambria Math" panose="02040503050406030204" pitchFamily="18" charset="0"/>
                                <a:cs typeface="Arial" panose="020B0604020202020204" pitchFamily="34" charset="0"/>
                              </a:rPr>
                              <m:t>𝑥</m:t>
                            </m:r>
                            <m:r>
                              <a:rPr lang="en-US" sz="2000" b="0" i="1" smtClean="0">
                                <a:solidFill>
                                  <a:srgbClr val="FF0000"/>
                                </a:solidFill>
                                <a:latin typeface="Cambria Math" panose="02040503050406030204" pitchFamily="18" charset="0"/>
                                <a:cs typeface="Arial" panose="020B0604020202020204" pitchFamily="34" charset="0"/>
                              </a:rPr>
                              <m:t>,      </m:t>
                            </m:r>
                            <m:r>
                              <a:rPr lang="en-US" sz="2000" b="0" i="1" smtClean="0">
                                <a:solidFill>
                                  <a:srgbClr val="FF0000"/>
                                </a:solidFill>
                                <a:latin typeface="Cambria Math" panose="02040503050406030204" pitchFamily="18" charset="0"/>
                                <a:cs typeface="Arial" panose="020B0604020202020204" pitchFamily="34" charset="0"/>
                              </a:rPr>
                              <m:t>𝑥</m:t>
                            </m:r>
                            <m:r>
                              <a:rPr lang="en-US" sz="2000" b="0" i="1" smtClean="0">
                                <a:solidFill>
                                  <a:srgbClr val="FF0000"/>
                                </a:solidFill>
                                <a:latin typeface="Cambria Math" panose="02040503050406030204" pitchFamily="18" charset="0"/>
                                <a:cs typeface="Arial" panose="020B0604020202020204" pitchFamily="34" charset="0"/>
                              </a:rPr>
                              <m:t>&gt;0</m:t>
                            </m:r>
                          </m:e>
                        </m:eqArr>
                      </m:e>
                    </m:d>
                    <m:r>
                      <a:rPr lang="en-US" sz="2000" b="0" i="1" smtClean="0">
                        <a:solidFill>
                          <a:srgbClr val="FF0000"/>
                        </a:solidFill>
                        <a:latin typeface="Cambria Math" panose="02040503050406030204" pitchFamily="18" charset="0"/>
                        <a:cs typeface="Arial" panose="020B0604020202020204" pitchFamily="34" charset="0"/>
                      </a:rPr>
                      <m:t>=</m:t>
                    </m:r>
                    <m:r>
                      <a:rPr lang="en-US" sz="2000" b="0" i="1" smtClean="0">
                        <a:solidFill>
                          <a:srgbClr val="FF0000"/>
                        </a:solidFill>
                        <a:latin typeface="Cambria Math" panose="02040503050406030204" pitchFamily="18" charset="0"/>
                        <a:cs typeface="Arial" panose="020B0604020202020204" pitchFamily="34" charset="0"/>
                      </a:rPr>
                      <m:t>𝑚𝑎𝑥</m:t>
                    </m:r>
                    <m:d>
                      <m:dPr>
                        <m:begChr m:val="{"/>
                        <m:endChr m:val="}"/>
                        <m:ctrlPr>
                          <a:rPr lang="en-US" sz="2000" b="0" i="1" smtClean="0">
                            <a:solidFill>
                              <a:srgbClr val="FF0000"/>
                            </a:solidFill>
                            <a:latin typeface="Cambria Math" panose="02040503050406030204" pitchFamily="18" charset="0"/>
                            <a:cs typeface="Arial" panose="020B0604020202020204" pitchFamily="34" charset="0"/>
                          </a:rPr>
                        </m:ctrlPr>
                      </m:dPr>
                      <m:e>
                        <m:r>
                          <a:rPr lang="en-US" sz="2000" b="0" i="1" smtClean="0">
                            <a:solidFill>
                              <a:srgbClr val="FF0000"/>
                            </a:solidFill>
                            <a:latin typeface="Cambria Math" panose="02040503050406030204" pitchFamily="18" charset="0"/>
                            <a:cs typeface="Arial" panose="020B0604020202020204" pitchFamily="34" charset="0"/>
                          </a:rPr>
                          <m:t>0, </m:t>
                        </m:r>
                        <m:r>
                          <a:rPr lang="en-US" sz="2000" b="0" i="1" smtClean="0">
                            <a:solidFill>
                              <a:srgbClr val="FF0000"/>
                            </a:solidFill>
                            <a:latin typeface="Cambria Math" panose="02040503050406030204" pitchFamily="18" charset="0"/>
                            <a:cs typeface="Arial" panose="020B0604020202020204" pitchFamily="34" charset="0"/>
                          </a:rPr>
                          <m:t>𝑥</m:t>
                        </m:r>
                      </m:e>
                    </m:d>
                  </m:oMath>
                </a14:m>
                <a:endParaRPr lang="en-US" sz="2000" b="0" dirty="0">
                  <a:solidFill>
                    <a:srgbClr val="FF0000"/>
                  </a:solidFill>
                  <a:latin typeface="Arial" panose="020B0604020202020204" pitchFamily="34" charset="0"/>
                  <a:cs typeface="Arial" panose="020B0604020202020204" pitchFamily="34" charset="0"/>
                </a:endParaRPr>
              </a:p>
              <a:p>
                <a:pPr marL="0" indent="0">
                  <a:buNone/>
                </a:pPr>
                <a:r>
                  <a:rPr lang="en-US" sz="2800" dirty="0">
                    <a:latin typeface="Arial" panose="020B0604020202020204" pitchFamily="34" charset="0"/>
                    <a:cs typeface="Arial" panose="020B0604020202020204" pitchFamily="34" charset="0"/>
                  </a:rPr>
                  <a:t> </a:t>
                </a:r>
                <a:r>
                  <a:rPr lang="en-US" sz="2000" dirty="0">
                    <a:latin typeface="Avenir Next LT Pro" panose="020B0504020202020204" pitchFamily="34" charset="77"/>
                    <a:cs typeface="Arial" panose="020B0604020202020204" pitchFamily="34" charset="0"/>
                  </a:rPr>
                  <a:t>Derivative: </a:t>
                </a:r>
                <a:r>
                  <a:rPr lang="en-US" sz="2000" dirty="0">
                    <a:solidFill>
                      <a:srgbClr val="FF0000"/>
                    </a:solidFill>
                    <a:latin typeface="Avenir Next LT Pro" panose="020B0504020202020204" pitchFamily="34" charset="77"/>
                    <a:cs typeface="Arial" panose="020B0604020202020204" pitchFamily="34" charset="0"/>
                  </a:rPr>
                  <a:t>ReLU</a:t>
                </a:r>
                <a14:m>
                  <m:oMath xmlns:m="http://schemas.openxmlformats.org/officeDocument/2006/math">
                    <m:d>
                      <m:dPr>
                        <m:ctrlPr>
                          <a:rPr lang="en-US" sz="2800" i="1" smtClean="0">
                            <a:solidFill>
                              <a:srgbClr val="FF0000"/>
                            </a:solidFill>
                            <a:latin typeface="Cambria Math" panose="02040503050406030204" pitchFamily="18" charset="0"/>
                            <a:cs typeface="Arial" panose="020B0604020202020204" pitchFamily="34" charset="0"/>
                          </a:rPr>
                        </m:ctrlPr>
                      </m:dPr>
                      <m:e>
                        <m:r>
                          <a:rPr lang="en-US" sz="2800" b="0" i="1" smtClean="0">
                            <a:solidFill>
                              <a:srgbClr val="FF0000"/>
                            </a:solidFill>
                            <a:latin typeface="Cambria Math" panose="02040503050406030204" pitchFamily="18" charset="0"/>
                            <a:cs typeface="Arial" panose="020B0604020202020204" pitchFamily="34" charset="0"/>
                          </a:rPr>
                          <m:t>𝑥</m:t>
                        </m:r>
                      </m:e>
                    </m:d>
                    <m:r>
                      <a:rPr lang="en-US" sz="2800" b="0" i="1" smtClean="0">
                        <a:solidFill>
                          <a:srgbClr val="FF0000"/>
                        </a:solidFill>
                        <a:latin typeface="Cambria Math" panose="02040503050406030204" pitchFamily="18" charset="0"/>
                        <a:cs typeface="Arial" panose="020B0604020202020204" pitchFamily="34" charset="0"/>
                      </a:rPr>
                      <m:t>=</m:t>
                    </m:r>
                    <m:d>
                      <m:dPr>
                        <m:begChr m:val="{"/>
                        <m:endChr m:val=""/>
                        <m:ctrlPr>
                          <a:rPr lang="en-US" sz="2800" b="0" i="1" smtClean="0">
                            <a:solidFill>
                              <a:srgbClr val="FF0000"/>
                            </a:solidFill>
                            <a:latin typeface="Cambria Math" panose="02040503050406030204" pitchFamily="18" charset="0"/>
                            <a:cs typeface="Arial" panose="020B0604020202020204" pitchFamily="34" charset="0"/>
                          </a:rPr>
                        </m:ctrlPr>
                      </m:dPr>
                      <m:e>
                        <m:eqArr>
                          <m:eqArrPr>
                            <m:ctrlPr>
                              <a:rPr lang="en-US" sz="2800" b="0" i="1" smtClean="0">
                                <a:solidFill>
                                  <a:srgbClr val="FF0000"/>
                                </a:solidFill>
                                <a:latin typeface="Cambria Math" panose="02040503050406030204" pitchFamily="18" charset="0"/>
                                <a:cs typeface="Arial" panose="020B0604020202020204" pitchFamily="34" charset="0"/>
                              </a:rPr>
                            </m:ctrlPr>
                          </m:eqArrPr>
                          <m:e>
                            <m:r>
                              <a:rPr lang="en-US" sz="2800" b="0" i="1" smtClean="0">
                                <a:solidFill>
                                  <a:srgbClr val="FF0000"/>
                                </a:solidFill>
                                <a:latin typeface="Cambria Math" panose="02040503050406030204" pitchFamily="18" charset="0"/>
                                <a:cs typeface="Arial" panose="020B0604020202020204" pitchFamily="34" charset="0"/>
                              </a:rPr>
                              <m:t>0, </m:t>
                            </m:r>
                            <m:r>
                              <a:rPr lang="en-US" sz="2800" b="0" i="1" smtClean="0">
                                <a:solidFill>
                                  <a:srgbClr val="FF0000"/>
                                </a:solidFill>
                                <a:latin typeface="Cambria Math" panose="02040503050406030204" pitchFamily="18" charset="0"/>
                                <a:cs typeface="Arial" panose="020B0604020202020204" pitchFamily="34" charset="0"/>
                              </a:rPr>
                              <m:t>𝑥</m:t>
                            </m:r>
                            <m:r>
                              <a:rPr lang="en-US" sz="2800" b="0" i="1" smtClean="0">
                                <a:solidFill>
                                  <a:srgbClr val="FF0000"/>
                                </a:solidFill>
                                <a:latin typeface="Cambria Math" panose="02040503050406030204" pitchFamily="18" charset="0"/>
                                <a:cs typeface="Arial" panose="020B0604020202020204" pitchFamily="34" charset="0"/>
                              </a:rPr>
                              <m:t>&lt;0</m:t>
                            </m:r>
                          </m:e>
                          <m:e>
                            <m:r>
                              <a:rPr lang="en-US" sz="2800" b="0" i="1" smtClean="0">
                                <a:solidFill>
                                  <a:srgbClr val="FF0000"/>
                                </a:solidFill>
                                <a:latin typeface="Cambria Math" panose="02040503050406030204" pitchFamily="18" charset="0"/>
                                <a:cs typeface="Arial" panose="020B0604020202020204" pitchFamily="34" charset="0"/>
                              </a:rPr>
                              <m:t>1, </m:t>
                            </m:r>
                            <m:r>
                              <a:rPr lang="en-US" sz="2800" b="0" i="1" smtClean="0">
                                <a:solidFill>
                                  <a:srgbClr val="FF0000"/>
                                </a:solidFill>
                                <a:latin typeface="Cambria Math" panose="02040503050406030204" pitchFamily="18" charset="0"/>
                                <a:cs typeface="Arial" panose="020B0604020202020204" pitchFamily="34" charset="0"/>
                              </a:rPr>
                              <m:t>𝑥</m:t>
                            </m:r>
                            <m:r>
                              <a:rPr lang="en-US" sz="2800" b="0" i="1" smtClean="0">
                                <a:solidFill>
                                  <a:srgbClr val="FF0000"/>
                                </a:solidFill>
                                <a:latin typeface="Cambria Math" panose="02040503050406030204" pitchFamily="18" charset="0"/>
                                <a:cs typeface="Arial" panose="020B0604020202020204" pitchFamily="34" charset="0"/>
                              </a:rPr>
                              <m:t>&gt;0</m:t>
                            </m:r>
                          </m:e>
                        </m:eqArr>
                      </m:e>
                    </m:d>
                  </m:oMath>
                </a14:m>
                <a:endParaRPr lang="en-US" sz="2800" dirty="0">
                  <a:latin typeface="Arial" panose="020B0604020202020204" pitchFamily="34" charset="0"/>
                  <a:cs typeface="Arial" panose="020B0604020202020204" pitchFamily="34"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7E4666AE-865C-F2A4-695A-735FCA1FE807}"/>
                  </a:ext>
                </a:extLst>
              </p:cNvPr>
              <p:cNvSpPr>
                <a:spLocks noGrp="1" noRot="1" noChangeAspect="1" noMove="1" noResize="1" noEditPoints="1" noAdjustHandles="1" noChangeArrowheads="1" noChangeShapeType="1" noTextEdit="1"/>
              </p:cNvSpPr>
              <p:nvPr>
                <p:ph idx="1"/>
              </p:nvPr>
            </p:nvSpPr>
            <p:spPr>
              <a:blipFill>
                <a:blip r:embed="rId2"/>
                <a:stretch>
                  <a:fillRect l="-724" t="-36047" b="-11047"/>
                </a:stretch>
              </a:blipFill>
            </p:spPr>
            <p:txBody>
              <a:bodyPr/>
              <a:lstStyle/>
              <a:p>
                <a:r>
                  <a:rPr lang="en-US">
                    <a:noFill/>
                  </a:rPr>
                  <a:t> </a:t>
                </a:r>
              </a:p>
            </p:txBody>
          </p:sp>
        </mc:Fallback>
      </mc:AlternateContent>
      <p:pic>
        <p:nvPicPr>
          <p:cNvPr id="5128" name="Picture 8" descr="A Basic Introduction to Activation Function in Deep Learning">
            <a:extLst>
              <a:ext uri="{FF2B5EF4-FFF2-40B4-BE49-F238E27FC236}">
                <a16:creationId xmlns:a16="http://schemas.microsoft.com/office/drawing/2014/main" id="{E0452D55-E899-3EE8-DA96-2C12D1284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887" y="3459893"/>
            <a:ext cx="5239264" cy="2953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955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0D1DC-0AA2-676C-4FB1-C930834FAD6A}"/>
              </a:ext>
            </a:extLst>
          </p:cNvPr>
          <p:cNvSpPr>
            <a:spLocks noGrp="1"/>
          </p:cNvSpPr>
          <p:nvPr>
            <p:ph type="title"/>
          </p:nvPr>
        </p:nvSpPr>
        <p:spPr>
          <a:xfrm>
            <a:off x="838200" y="365126"/>
            <a:ext cx="10515600" cy="678483"/>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The Output Layer</a:t>
            </a:r>
          </a:p>
        </p:txBody>
      </p:sp>
      <p:sp>
        <p:nvSpPr>
          <p:cNvPr id="4" name="Content Placeholder 3">
            <a:extLst>
              <a:ext uri="{FF2B5EF4-FFF2-40B4-BE49-F238E27FC236}">
                <a16:creationId xmlns:a16="http://schemas.microsoft.com/office/drawing/2014/main" id="{E1250930-B9FC-ABAC-822E-D41C5AAF6FC7}"/>
              </a:ext>
            </a:extLst>
          </p:cNvPr>
          <p:cNvSpPr>
            <a:spLocks noGrp="1"/>
          </p:cNvSpPr>
          <p:nvPr>
            <p:ph sz="half" idx="2"/>
          </p:nvPr>
        </p:nvSpPr>
        <p:spPr>
          <a:xfrm>
            <a:off x="6480312" y="1679713"/>
            <a:ext cx="4873487" cy="4184374"/>
          </a:xfrm>
        </p:spPr>
        <p:txBody>
          <a:bodyPr/>
          <a:lstStyle/>
          <a:p>
            <a:pPr marL="0" indent="0">
              <a:buNone/>
            </a:pPr>
            <a:endParaRPr lang="en-US" sz="1800" dirty="0">
              <a:latin typeface="Arial" panose="020B0604020202020204" pitchFamily="34" charset="0"/>
              <a:cs typeface="Arial" panose="020B0604020202020204" pitchFamily="34" charset="0"/>
            </a:endParaRPr>
          </a:p>
          <a:p>
            <a:r>
              <a:rPr lang="en-US" sz="1600" dirty="0">
                <a:solidFill>
                  <a:srgbClr val="C00000"/>
                </a:solidFill>
                <a:latin typeface="Avenir Next LT Pro" panose="020B0504020202020204" pitchFamily="34" charset="77"/>
                <a:cs typeface="Arial" panose="020B0604020202020204" pitchFamily="34" charset="0"/>
              </a:rPr>
              <a:t>The nodes of the output are connected to the nodes of the last hidden layer.</a:t>
            </a:r>
          </a:p>
          <a:p>
            <a:pPr marL="0" indent="0">
              <a:buNone/>
            </a:pPr>
            <a:endParaRPr lang="en-US" sz="1600" dirty="0">
              <a:solidFill>
                <a:srgbClr val="C00000"/>
              </a:solidFill>
              <a:latin typeface="Avenir Next LT Pro" panose="020B0504020202020204" pitchFamily="34" charset="77"/>
              <a:cs typeface="Arial" panose="020B0604020202020204" pitchFamily="34" charset="0"/>
            </a:endParaRPr>
          </a:p>
          <a:p>
            <a:r>
              <a:rPr lang="en-US" sz="1600" dirty="0">
                <a:solidFill>
                  <a:srgbClr val="C00000"/>
                </a:solidFill>
                <a:latin typeface="Avenir Next LT Pro" panose="020B0504020202020204" pitchFamily="34" charset="77"/>
                <a:cs typeface="Arial" panose="020B0604020202020204" pitchFamily="34" charset="0"/>
              </a:rPr>
              <a:t>Each node is an activation (non-linear) function whose values correspond to a </a:t>
            </a:r>
            <a:r>
              <a:rPr lang="en-US" sz="1600" u="sng" dirty="0">
                <a:solidFill>
                  <a:srgbClr val="C00000"/>
                </a:solidFill>
                <a:latin typeface="Avenir Next LT Pro" panose="020B0504020202020204" pitchFamily="34" charset="77"/>
                <a:cs typeface="Arial" panose="020B0604020202020204" pitchFamily="34" charset="0"/>
              </a:rPr>
              <a:t>probability distribution</a:t>
            </a:r>
            <a:r>
              <a:rPr lang="en-US" sz="1600" dirty="0">
                <a:solidFill>
                  <a:srgbClr val="C00000"/>
                </a:solidFill>
                <a:latin typeface="Avenir Next LT Pro" panose="020B0504020202020204" pitchFamily="34" charset="77"/>
                <a:cs typeface="Arial" panose="020B0604020202020204" pitchFamily="34" charset="0"/>
              </a:rPr>
              <a:t>.</a:t>
            </a:r>
          </a:p>
          <a:p>
            <a:pPr marL="0" indent="0">
              <a:buNone/>
            </a:pPr>
            <a:endParaRPr lang="en-US" sz="1600" dirty="0">
              <a:solidFill>
                <a:srgbClr val="C00000"/>
              </a:solidFill>
              <a:latin typeface="Avenir Next LT Pro" panose="020B0504020202020204" pitchFamily="34" charset="77"/>
              <a:cs typeface="Arial" panose="020B0604020202020204" pitchFamily="34" charset="0"/>
            </a:endParaRPr>
          </a:p>
          <a:p>
            <a:r>
              <a:rPr lang="en-US" sz="1600" dirty="0">
                <a:solidFill>
                  <a:srgbClr val="C00000"/>
                </a:solidFill>
                <a:latin typeface="Avenir Next LT Pro" panose="020B0504020202020204" pitchFamily="34" charset="77"/>
                <a:cs typeface="Arial" panose="020B0604020202020204" pitchFamily="34" charset="0"/>
              </a:rPr>
              <a:t>The input of the activation function is a linear combination of the outputs of the last hidden layer with weights and bias represented by the links.</a:t>
            </a:r>
          </a:p>
          <a:p>
            <a:pPr marL="0" indent="0">
              <a:buNone/>
            </a:pPr>
            <a:endParaRPr lang="en-US" dirty="0"/>
          </a:p>
        </p:txBody>
      </p:sp>
      <p:pic>
        <p:nvPicPr>
          <p:cNvPr id="5" name="Content Placeholder 4">
            <a:extLst>
              <a:ext uri="{FF2B5EF4-FFF2-40B4-BE49-F238E27FC236}">
                <a16:creationId xmlns:a16="http://schemas.microsoft.com/office/drawing/2014/main" id="{C8829F0B-74EF-81D9-D098-6CF80599CBBE}"/>
              </a:ext>
            </a:extLst>
          </p:cNvPr>
          <p:cNvPicPr>
            <a:picLocks noGrp="1" noChangeAspect="1"/>
          </p:cNvPicPr>
          <p:nvPr>
            <p:ph sz="half" idx="1"/>
          </p:nvPr>
        </p:nvPicPr>
        <p:blipFill>
          <a:blip r:embed="rId3"/>
          <a:stretch>
            <a:fillRect/>
          </a:stretch>
        </p:blipFill>
        <p:spPr>
          <a:xfrm>
            <a:off x="838200" y="2483390"/>
            <a:ext cx="5181600" cy="3035808"/>
          </a:xfrm>
          <a:prstGeom prst="rect">
            <a:avLst/>
          </a:prstGeom>
        </p:spPr>
      </p:pic>
    </p:spTree>
    <p:extLst>
      <p:ext uri="{BB962C8B-B14F-4D97-AF65-F5344CB8AC3E}">
        <p14:creationId xmlns:p14="http://schemas.microsoft.com/office/powerpoint/2010/main" val="3543858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6B22387-67C0-C447-A45D-27BE3ACB7D68}">
  <we:reference id="wa104381909" version="3.15.0.0" store="en-US" storeType="OMEX"/>
  <we:alternateReferences>
    <we:reference id="wa104381909" version="3.15.0.0" store="wa10438190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392</TotalTime>
  <Words>1611</Words>
  <Application>Microsoft Macintosh PowerPoint</Application>
  <PresentationFormat>Widescreen</PresentationFormat>
  <Paragraphs>202</Paragraphs>
  <Slides>25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Avenir Next LT Pro</vt:lpstr>
      <vt:lpstr>Cambria Math</vt:lpstr>
      <vt:lpstr>Office Theme</vt:lpstr>
      <vt:lpstr> Deep Learning (DNN)</vt:lpstr>
      <vt:lpstr>Neural Network Architecture</vt:lpstr>
      <vt:lpstr>PowerPoint Presentation</vt:lpstr>
      <vt:lpstr>The Input Layer</vt:lpstr>
      <vt:lpstr>The Hidden Layers</vt:lpstr>
      <vt:lpstr>Activation Functions for the Hidden Layers</vt:lpstr>
      <vt:lpstr>Activation Functions for the Hidden Layers</vt:lpstr>
      <vt:lpstr>Activation Functions for the Hidden Layers</vt:lpstr>
      <vt:lpstr>The Output Layer</vt:lpstr>
      <vt:lpstr>Activation Functions for the Output Layer</vt:lpstr>
      <vt:lpstr>Softmax Example</vt:lpstr>
      <vt:lpstr>Example of a Neural Network</vt:lpstr>
      <vt:lpstr>How a DNN Learns</vt:lpstr>
      <vt:lpstr> Forward Pass: Input to Output</vt:lpstr>
      <vt:lpstr>PowerPoint Presentation</vt:lpstr>
      <vt:lpstr>Loss Function in Supervised Learning</vt:lpstr>
      <vt:lpstr>Minimize the Loss Function though gradient descent</vt:lpstr>
      <vt:lpstr>Training Neural Networks</vt:lpstr>
      <vt:lpstr>A Simple DNN  Example</vt:lpstr>
      <vt:lpstr>Simple DNN: Forward Pass</vt:lpstr>
      <vt:lpstr>Simple DNN: Backpropagation</vt:lpstr>
      <vt:lpstr>Simple DNN: Optimize the loss function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Abdelkrim Brania</dc:creator>
  <cp:lastModifiedBy>Abdelkrim Brania</cp:lastModifiedBy>
  <cp:revision>30</cp:revision>
  <dcterms:created xsi:type="dcterms:W3CDTF">2025-02-12T18:30:21Z</dcterms:created>
  <dcterms:modified xsi:type="dcterms:W3CDTF">2025-03-17T22:57:35Z</dcterms:modified>
</cp:coreProperties>
</file>